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29" r:id="rId18"/>
    <p:sldId id="304" r:id="rId19"/>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9900"/>
    <a:srgbClr val="FD6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84" autoAdjust="0"/>
    <p:restoredTop sz="94660"/>
  </p:normalViewPr>
  <p:slideViewPr>
    <p:cSldViewPr snapToGrid="0">
      <p:cViewPr varScale="1">
        <p:scale>
          <a:sx n="87" d="100"/>
          <a:sy n="87" d="100"/>
        </p:scale>
        <p:origin x="78"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CAC2336-864F-4A02-B370-B8F2B0DDD817}"/>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68CEB9DD-A7A7-4C15-A60C-98D1A7BBF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D2039E40-6127-41BB-81A4-614BF9AE22F2}"/>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5" name="Substituent subsol 4">
            <a:extLst>
              <a:ext uri="{FF2B5EF4-FFF2-40B4-BE49-F238E27FC236}">
                <a16:creationId xmlns:a16="http://schemas.microsoft.com/office/drawing/2014/main" id="{044ABFD7-E512-4FC3-B310-93AEF09A5306}"/>
              </a:ext>
            </a:extLst>
          </p:cNvPr>
          <p:cNvSpPr>
            <a:spLocks noGrp="1"/>
          </p:cNvSpPr>
          <p:nvPr>
            <p:ph type="ftr" sz="quarter" idx="11"/>
          </p:nvPr>
        </p:nvSpPr>
        <p:spPr/>
        <p:txBody>
          <a:bodyPr/>
          <a:lstStyle/>
          <a:p>
            <a:endParaRPr lang="ro-RO" dirty="0"/>
          </a:p>
        </p:txBody>
      </p:sp>
      <p:sp>
        <p:nvSpPr>
          <p:cNvPr id="6" name="Substituent număr diapozitiv 5">
            <a:extLst>
              <a:ext uri="{FF2B5EF4-FFF2-40B4-BE49-F238E27FC236}">
                <a16:creationId xmlns:a16="http://schemas.microsoft.com/office/drawing/2014/main" id="{2C0A3CF0-55E0-48BB-AEAF-7A432B54035D}"/>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89568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143F9A3-BAFB-406B-9C9C-24353B6D2C11}"/>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1E982862-A076-480A-A304-3D6D7CA74325}"/>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DEFC7D1-0433-4A9E-A79F-31740A73A009}"/>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5" name="Substituent subsol 4">
            <a:extLst>
              <a:ext uri="{FF2B5EF4-FFF2-40B4-BE49-F238E27FC236}">
                <a16:creationId xmlns:a16="http://schemas.microsoft.com/office/drawing/2014/main" id="{F90BA692-1ADE-4998-881A-9A17F1C0F25A}"/>
              </a:ext>
            </a:extLst>
          </p:cNvPr>
          <p:cNvSpPr>
            <a:spLocks noGrp="1"/>
          </p:cNvSpPr>
          <p:nvPr>
            <p:ph type="ftr" sz="quarter" idx="11"/>
          </p:nvPr>
        </p:nvSpPr>
        <p:spPr/>
        <p:txBody>
          <a:bodyPr/>
          <a:lstStyle/>
          <a:p>
            <a:endParaRPr lang="ro-RO" dirty="0"/>
          </a:p>
        </p:txBody>
      </p:sp>
      <p:sp>
        <p:nvSpPr>
          <p:cNvPr id="6" name="Substituent număr diapozitiv 5">
            <a:extLst>
              <a:ext uri="{FF2B5EF4-FFF2-40B4-BE49-F238E27FC236}">
                <a16:creationId xmlns:a16="http://schemas.microsoft.com/office/drawing/2014/main" id="{748FF56B-1CFC-4F4D-B015-A5EA940BA11C}"/>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3278982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23F346F4-9FCD-4C77-90EF-6518DE59B045}"/>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1DB8B845-CC2E-4768-8C2C-02EA3BFE99D0}"/>
              </a:ext>
            </a:extLst>
          </p:cNvPr>
          <p:cNvSpPr>
            <a:spLocks noGrp="1"/>
          </p:cNvSpPr>
          <p:nvPr>
            <p:ph type="body" orient="vert" idx="1"/>
          </p:nvPr>
        </p:nvSpPr>
        <p:spPr>
          <a:xfrm>
            <a:off x="838200" y="365125"/>
            <a:ext cx="7734300"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8C68D013-1BE0-4345-B874-C5D82AFA2526}"/>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5" name="Substituent subsol 4">
            <a:extLst>
              <a:ext uri="{FF2B5EF4-FFF2-40B4-BE49-F238E27FC236}">
                <a16:creationId xmlns:a16="http://schemas.microsoft.com/office/drawing/2014/main" id="{ADDD92AE-3134-45D2-BC95-E5012DEF0980}"/>
              </a:ext>
            </a:extLst>
          </p:cNvPr>
          <p:cNvSpPr>
            <a:spLocks noGrp="1"/>
          </p:cNvSpPr>
          <p:nvPr>
            <p:ph type="ftr" sz="quarter" idx="11"/>
          </p:nvPr>
        </p:nvSpPr>
        <p:spPr/>
        <p:txBody>
          <a:bodyPr/>
          <a:lstStyle/>
          <a:p>
            <a:endParaRPr lang="ro-RO" dirty="0"/>
          </a:p>
        </p:txBody>
      </p:sp>
      <p:sp>
        <p:nvSpPr>
          <p:cNvPr id="6" name="Substituent număr diapozitiv 5">
            <a:extLst>
              <a:ext uri="{FF2B5EF4-FFF2-40B4-BE49-F238E27FC236}">
                <a16:creationId xmlns:a16="http://schemas.microsoft.com/office/drawing/2014/main" id="{33C99903-1E06-41E8-BE7F-1040D749C71C}"/>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206376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A535F3D-1F9B-4B96-AA6A-9BB941CFD3F0}"/>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D4C2AD43-91C3-4711-B0CB-3C3CC23F8FA5}"/>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59EE7843-D63A-4834-B68A-D23FA21B8406}"/>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5" name="Substituent subsol 4">
            <a:extLst>
              <a:ext uri="{FF2B5EF4-FFF2-40B4-BE49-F238E27FC236}">
                <a16:creationId xmlns:a16="http://schemas.microsoft.com/office/drawing/2014/main" id="{AF59F8BA-A213-473E-AD32-9B332CCFF1B5}"/>
              </a:ext>
            </a:extLst>
          </p:cNvPr>
          <p:cNvSpPr>
            <a:spLocks noGrp="1"/>
          </p:cNvSpPr>
          <p:nvPr>
            <p:ph type="ftr" sz="quarter" idx="11"/>
          </p:nvPr>
        </p:nvSpPr>
        <p:spPr/>
        <p:txBody>
          <a:bodyPr/>
          <a:lstStyle/>
          <a:p>
            <a:endParaRPr lang="ro-RO" dirty="0"/>
          </a:p>
        </p:txBody>
      </p:sp>
      <p:sp>
        <p:nvSpPr>
          <p:cNvPr id="6" name="Substituent număr diapozitiv 5">
            <a:extLst>
              <a:ext uri="{FF2B5EF4-FFF2-40B4-BE49-F238E27FC236}">
                <a16:creationId xmlns:a16="http://schemas.microsoft.com/office/drawing/2014/main" id="{162616EB-472F-45FD-82D5-5306629CAD27}"/>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319250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4F1048F-0A52-4663-AB4E-011AF60F0333}"/>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C05CF8B5-CD8B-4D48-9324-131906A9F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id="{DE54AF41-ABD5-47FB-98BE-BC879E5CBCDB}"/>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5" name="Substituent subsol 4">
            <a:extLst>
              <a:ext uri="{FF2B5EF4-FFF2-40B4-BE49-F238E27FC236}">
                <a16:creationId xmlns:a16="http://schemas.microsoft.com/office/drawing/2014/main" id="{01B79362-1363-426E-B5A7-9A8C3A0C3C86}"/>
              </a:ext>
            </a:extLst>
          </p:cNvPr>
          <p:cNvSpPr>
            <a:spLocks noGrp="1"/>
          </p:cNvSpPr>
          <p:nvPr>
            <p:ph type="ftr" sz="quarter" idx="11"/>
          </p:nvPr>
        </p:nvSpPr>
        <p:spPr/>
        <p:txBody>
          <a:bodyPr/>
          <a:lstStyle/>
          <a:p>
            <a:endParaRPr lang="ro-RO" dirty="0"/>
          </a:p>
        </p:txBody>
      </p:sp>
      <p:sp>
        <p:nvSpPr>
          <p:cNvPr id="6" name="Substituent număr diapozitiv 5">
            <a:extLst>
              <a:ext uri="{FF2B5EF4-FFF2-40B4-BE49-F238E27FC236}">
                <a16:creationId xmlns:a16="http://schemas.microsoft.com/office/drawing/2014/main" id="{E0EC8952-C591-447E-A54B-B1DF2C421577}"/>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1512790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828587D-A604-4F77-952A-29083065816E}"/>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621B426D-4759-46F9-B909-8D403F32FD15}"/>
              </a:ext>
            </a:extLst>
          </p:cNvPr>
          <p:cNvSpPr>
            <a:spLocks noGrp="1"/>
          </p:cNvSpPr>
          <p:nvPr>
            <p:ph sz="half" idx="1"/>
          </p:nvPr>
        </p:nvSpPr>
        <p:spPr>
          <a:xfrm>
            <a:off x="838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D9749365-7F6D-44BE-81EE-C93A8170049A}"/>
              </a:ext>
            </a:extLst>
          </p:cNvPr>
          <p:cNvSpPr>
            <a:spLocks noGrp="1"/>
          </p:cNvSpPr>
          <p:nvPr>
            <p:ph sz="half" idx="2"/>
          </p:nvPr>
        </p:nvSpPr>
        <p:spPr>
          <a:xfrm>
            <a:off x="6172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809FFF89-14DD-47E5-BA3D-71BFEE4A4625}"/>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6" name="Substituent subsol 5">
            <a:extLst>
              <a:ext uri="{FF2B5EF4-FFF2-40B4-BE49-F238E27FC236}">
                <a16:creationId xmlns:a16="http://schemas.microsoft.com/office/drawing/2014/main" id="{0501CB54-A012-412A-8999-4A5F550DCD16}"/>
              </a:ext>
            </a:extLst>
          </p:cNvPr>
          <p:cNvSpPr>
            <a:spLocks noGrp="1"/>
          </p:cNvSpPr>
          <p:nvPr>
            <p:ph type="ftr" sz="quarter" idx="11"/>
          </p:nvPr>
        </p:nvSpPr>
        <p:spPr/>
        <p:txBody>
          <a:bodyPr/>
          <a:lstStyle/>
          <a:p>
            <a:endParaRPr lang="ro-RO" dirty="0"/>
          </a:p>
        </p:txBody>
      </p:sp>
      <p:sp>
        <p:nvSpPr>
          <p:cNvPr id="7" name="Substituent număr diapozitiv 6">
            <a:extLst>
              <a:ext uri="{FF2B5EF4-FFF2-40B4-BE49-F238E27FC236}">
                <a16:creationId xmlns:a16="http://schemas.microsoft.com/office/drawing/2014/main" id="{8D0BBA9C-297E-45A3-A26E-F314FA95F4F8}"/>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284718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ABBB89B-2E4A-48D1-967A-972367A5F143}"/>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FF01614D-570A-478F-9B1D-AC900BBF4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id="{0A28E660-AAEE-4FBC-9322-8B8168E69A6A}"/>
              </a:ext>
            </a:extLst>
          </p:cNvPr>
          <p:cNvSpPr>
            <a:spLocks noGrp="1"/>
          </p:cNvSpPr>
          <p:nvPr>
            <p:ph sz="half" idx="2"/>
          </p:nvPr>
        </p:nvSpPr>
        <p:spPr>
          <a:xfrm>
            <a:off x="839788" y="2505075"/>
            <a:ext cx="5157787"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81057671-80B8-4AF0-A303-2EB262940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id="{0C7F0CC0-EAB9-4E05-8CCC-F7507FD191FA}"/>
              </a:ext>
            </a:extLst>
          </p:cNvPr>
          <p:cNvSpPr>
            <a:spLocks noGrp="1"/>
          </p:cNvSpPr>
          <p:nvPr>
            <p:ph sz="quarter" idx="4"/>
          </p:nvPr>
        </p:nvSpPr>
        <p:spPr>
          <a:xfrm>
            <a:off x="6172200" y="2505075"/>
            <a:ext cx="5183188"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0D626CB0-CF80-4DA3-A666-8D8F2CFC590A}"/>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8" name="Substituent subsol 7">
            <a:extLst>
              <a:ext uri="{FF2B5EF4-FFF2-40B4-BE49-F238E27FC236}">
                <a16:creationId xmlns:a16="http://schemas.microsoft.com/office/drawing/2014/main" id="{065060FB-F281-4B68-BD08-6F796E8DAD97}"/>
              </a:ext>
            </a:extLst>
          </p:cNvPr>
          <p:cNvSpPr>
            <a:spLocks noGrp="1"/>
          </p:cNvSpPr>
          <p:nvPr>
            <p:ph type="ftr" sz="quarter" idx="11"/>
          </p:nvPr>
        </p:nvSpPr>
        <p:spPr/>
        <p:txBody>
          <a:bodyPr/>
          <a:lstStyle/>
          <a:p>
            <a:endParaRPr lang="ro-RO" dirty="0"/>
          </a:p>
        </p:txBody>
      </p:sp>
      <p:sp>
        <p:nvSpPr>
          <p:cNvPr id="9" name="Substituent număr diapozitiv 8">
            <a:extLst>
              <a:ext uri="{FF2B5EF4-FFF2-40B4-BE49-F238E27FC236}">
                <a16:creationId xmlns:a16="http://schemas.microsoft.com/office/drawing/2014/main" id="{6325AA34-02D1-4028-BEF1-DAEA8662E810}"/>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176751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F88A2AD-65D2-4DF6-84A1-06AD74BC93CC}"/>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EE9BDF47-EF86-4C2F-9275-5EAF1712BC2E}"/>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4" name="Substituent subsol 3">
            <a:extLst>
              <a:ext uri="{FF2B5EF4-FFF2-40B4-BE49-F238E27FC236}">
                <a16:creationId xmlns:a16="http://schemas.microsoft.com/office/drawing/2014/main" id="{654E762A-1F4A-4881-AC51-EEACC2A81438}"/>
              </a:ext>
            </a:extLst>
          </p:cNvPr>
          <p:cNvSpPr>
            <a:spLocks noGrp="1"/>
          </p:cNvSpPr>
          <p:nvPr>
            <p:ph type="ftr" sz="quarter" idx="11"/>
          </p:nvPr>
        </p:nvSpPr>
        <p:spPr/>
        <p:txBody>
          <a:bodyPr/>
          <a:lstStyle/>
          <a:p>
            <a:endParaRPr lang="ro-RO" dirty="0"/>
          </a:p>
        </p:txBody>
      </p:sp>
      <p:sp>
        <p:nvSpPr>
          <p:cNvPr id="5" name="Substituent număr diapozitiv 4">
            <a:extLst>
              <a:ext uri="{FF2B5EF4-FFF2-40B4-BE49-F238E27FC236}">
                <a16:creationId xmlns:a16="http://schemas.microsoft.com/office/drawing/2014/main" id="{6D0E4338-4D8E-4D37-9FA5-7FCBDE14B65C}"/>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82531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A7A348BC-83CC-48A1-8ACC-E8594583189C}"/>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3" name="Substituent subsol 2">
            <a:extLst>
              <a:ext uri="{FF2B5EF4-FFF2-40B4-BE49-F238E27FC236}">
                <a16:creationId xmlns:a16="http://schemas.microsoft.com/office/drawing/2014/main" id="{2EB33567-527F-4CDE-AED8-DA585F046FF8}"/>
              </a:ext>
            </a:extLst>
          </p:cNvPr>
          <p:cNvSpPr>
            <a:spLocks noGrp="1"/>
          </p:cNvSpPr>
          <p:nvPr>
            <p:ph type="ftr" sz="quarter" idx="11"/>
          </p:nvPr>
        </p:nvSpPr>
        <p:spPr/>
        <p:txBody>
          <a:bodyPr/>
          <a:lstStyle/>
          <a:p>
            <a:endParaRPr lang="ro-RO" dirty="0"/>
          </a:p>
        </p:txBody>
      </p:sp>
      <p:sp>
        <p:nvSpPr>
          <p:cNvPr id="4" name="Substituent număr diapozitiv 3">
            <a:extLst>
              <a:ext uri="{FF2B5EF4-FFF2-40B4-BE49-F238E27FC236}">
                <a16:creationId xmlns:a16="http://schemas.microsoft.com/office/drawing/2014/main" id="{4E45DCA1-6648-4104-98AF-0C9D9405D913}"/>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1500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6F5677B-F4BD-4EA2-AF46-6A45AC0F86B5}"/>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723FF71A-E9FC-4739-8C76-F38D02CD19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49C0F760-A18F-42AF-A3ED-65BC18C9FE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B12A1663-005C-4BC7-BE76-2B2F6B126A3B}"/>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6" name="Substituent subsol 5">
            <a:extLst>
              <a:ext uri="{FF2B5EF4-FFF2-40B4-BE49-F238E27FC236}">
                <a16:creationId xmlns:a16="http://schemas.microsoft.com/office/drawing/2014/main" id="{8A30DFB2-2AF4-46E5-86ED-A8E482DE2A87}"/>
              </a:ext>
            </a:extLst>
          </p:cNvPr>
          <p:cNvSpPr>
            <a:spLocks noGrp="1"/>
          </p:cNvSpPr>
          <p:nvPr>
            <p:ph type="ftr" sz="quarter" idx="11"/>
          </p:nvPr>
        </p:nvSpPr>
        <p:spPr/>
        <p:txBody>
          <a:bodyPr/>
          <a:lstStyle/>
          <a:p>
            <a:endParaRPr lang="ro-RO" dirty="0"/>
          </a:p>
        </p:txBody>
      </p:sp>
      <p:sp>
        <p:nvSpPr>
          <p:cNvPr id="7" name="Substituent număr diapozitiv 6">
            <a:extLst>
              <a:ext uri="{FF2B5EF4-FFF2-40B4-BE49-F238E27FC236}">
                <a16:creationId xmlns:a16="http://schemas.microsoft.com/office/drawing/2014/main" id="{286216D7-EC13-461A-8A37-D5B53E1947BE}"/>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378831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A47B4BB-D4B0-4E75-8B40-6758DBD2B677}"/>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BE3C50BC-ECCA-424D-935C-49450A5C73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dirty="0"/>
          </a:p>
        </p:txBody>
      </p:sp>
      <p:sp>
        <p:nvSpPr>
          <p:cNvPr id="4" name="Substituent text 3">
            <a:extLst>
              <a:ext uri="{FF2B5EF4-FFF2-40B4-BE49-F238E27FC236}">
                <a16:creationId xmlns:a16="http://schemas.microsoft.com/office/drawing/2014/main" id="{5AF62B50-64A6-4387-80BB-1D271A254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67A6F640-65C4-478B-906A-81362150E51F}"/>
              </a:ext>
            </a:extLst>
          </p:cNvPr>
          <p:cNvSpPr>
            <a:spLocks noGrp="1"/>
          </p:cNvSpPr>
          <p:nvPr>
            <p:ph type="dt" sz="half" idx="10"/>
          </p:nvPr>
        </p:nvSpPr>
        <p:spPr/>
        <p:txBody>
          <a:bodyPr/>
          <a:lstStyle/>
          <a:p>
            <a:fld id="{9A68B168-288D-4FAD-901B-8C3B11BD91E6}" type="datetimeFigureOut">
              <a:rPr lang="ro-RO" smtClean="0"/>
              <a:t>16.12.2017</a:t>
            </a:fld>
            <a:endParaRPr lang="ro-RO" dirty="0"/>
          </a:p>
        </p:txBody>
      </p:sp>
      <p:sp>
        <p:nvSpPr>
          <p:cNvPr id="6" name="Substituent subsol 5">
            <a:extLst>
              <a:ext uri="{FF2B5EF4-FFF2-40B4-BE49-F238E27FC236}">
                <a16:creationId xmlns:a16="http://schemas.microsoft.com/office/drawing/2014/main" id="{83D6E879-DB3C-41BE-A30B-902FED74B35F}"/>
              </a:ext>
            </a:extLst>
          </p:cNvPr>
          <p:cNvSpPr>
            <a:spLocks noGrp="1"/>
          </p:cNvSpPr>
          <p:nvPr>
            <p:ph type="ftr" sz="quarter" idx="11"/>
          </p:nvPr>
        </p:nvSpPr>
        <p:spPr/>
        <p:txBody>
          <a:bodyPr/>
          <a:lstStyle/>
          <a:p>
            <a:endParaRPr lang="ro-RO" dirty="0"/>
          </a:p>
        </p:txBody>
      </p:sp>
      <p:sp>
        <p:nvSpPr>
          <p:cNvPr id="7" name="Substituent număr diapozitiv 6">
            <a:extLst>
              <a:ext uri="{FF2B5EF4-FFF2-40B4-BE49-F238E27FC236}">
                <a16:creationId xmlns:a16="http://schemas.microsoft.com/office/drawing/2014/main" id="{3A36DF27-8C21-49F0-A07C-E212BD6CFFAB}"/>
              </a:ext>
            </a:extLst>
          </p:cNvPr>
          <p:cNvSpPr>
            <a:spLocks noGrp="1"/>
          </p:cNvSpPr>
          <p:nvPr>
            <p:ph type="sldNum" sz="quarter" idx="12"/>
          </p:nvPr>
        </p:nvSpPr>
        <p:spPr/>
        <p:txBody>
          <a:bodyPr/>
          <a:lstStyle/>
          <a:p>
            <a:fld id="{746C347B-5DA4-45A6-9B2E-35BB5EDE11E4}" type="slidenum">
              <a:rPr lang="ro-RO" smtClean="0"/>
              <a:t>‹#›</a:t>
            </a:fld>
            <a:endParaRPr lang="ro-RO" dirty="0"/>
          </a:p>
        </p:txBody>
      </p:sp>
    </p:spTree>
    <p:extLst>
      <p:ext uri="{BB962C8B-B14F-4D97-AF65-F5344CB8AC3E}">
        <p14:creationId xmlns:p14="http://schemas.microsoft.com/office/powerpoint/2010/main" val="41182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93054B54-DD93-441A-A87C-A50D7652D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B84F7208-37FD-4B7C-90F3-F56736304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F804C3D8-DC24-4174-85C6-4AE448F1A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8B168-288D-4FAD-901B-8C3B11BD91E6}" type="datetimeFigureOut">
              <a:rPr lang="ro-RO" smtClean="0"/>
              <a:t>16.12.2017</a:t>
            </a:fld>
            <a:endParaRPr lang="ro-RO" dirty="0"/>
          </a:p>
        </p:txBody>
      </p:sp>
      <p:sp>
        <p:nvSpPr>
          <p:cNvPr id="5" name="Substituent subsol 4">
            <a:extLst>
              <a:ext uri="{FF2B5EF4-FFF2-40B4-BE49-F238E27FC236}">
                <a16:creationId xmlns:a16="http://schemas.microsoft.com/office/drawing/2014/main" id="{9A1B51C3-14A0-43EB-A000-82A77EA18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dirty="0"/>
          </a:p>
        </p:txBody>
      </p:sp>
      <p:sp>
        <p:nvSpPr>
          <p:cNvPr id="6" name="Substituent număr diapozitiv 5">
            <a:extLst>
              <a:ext uri="{FF2B5EF4-FFF2-40B4-BE49-F238E27FC236}">
                <a16:creationId xmlns:a16="http://schemas.microsoft.com/office/drawing/2014/main" id="{605398F8-ACAF-49E0-8930-AC4D2B1F8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C347B-5DA4-45A6-9B2E-35BB5EDE11E4}" type="slidenum">
              <a:rPr lang="ro-RO" smtClean="0"/>
              <a:t>‹#›</a:t>
            </a:fld>
            <a:endParaRPr lang="ro-RO" dirty="0"/>
          </a:p>
        </p:txBody>
      </p:sp>
    </p:spTree>
    <p:extLst>
      <p:ext uri="{BB962C8B-B14F-4D97-AF65-F5344CB8AC3E}">
        <p14:creationId xmlns:p14="http://schemas.microsoft.com/office/powerpoint/2010/main" val="375729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hyperlink" Target="http://epe.utcluj.ro/index.php/sisteme-de-calcul-in-timp-real/"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hyperlink" Target="http://epe.utcluj.ro/index.php/pintilie-lucian-nicolae/" TargetMode="External"/><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hyperlink" Target="mailto:Lucian.Pintilie@emd.utcluj.r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Lucian.Pintilie@emd.utcluj.ro" TargetMode="External"/><Relationship Id="rId2" Type="http://schemas.openxmlformats.org/officeDocument/2006/relationships/hyperlink" Target="http://epe.utcluj.ro/index.php/sisteme-de-calcul-in-timp-real/" TargetMode="External"/><Relationship Id="rId1" Type="http://schemas.openxmlformats.org/officeDocument/2006/relationships/slideLayout" Target="../slideLayouts/slideLayout1.xml"/><Relationship Id="rId4" Type="http://schemas.openxmlformats.org/officeDocument/2006/relationships/hyperlink" Target="http://epe.utcluj.ro/index.php/pintilie-lucian-nicola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ine 16">
            <a:extLst>
              <a:ext uri="{FF2B5EF4-FFF2-40B4-BE49-F238E27FC236}">
                <a16:creationId xmlns:a16="http://schemas.microsoft.com/office/drawing/2014/main" id="{18571D6D-E816-400E-87D0-C84193FF799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1" y="-23015"/>
            <a:ext cx="4791347" cy="3877361"/>
          </a:xfrm>
          <a:prstGeom prst="rect">
            <a:avLst/>
          </a:prstGeom>
          <a:effectLst>
            <a:softEdge rad="127000"/>
          </a:effectLst>
        </p:spPr>
      </p:pic>
      <p:pic>
        <p:nvPicPr>
          <p:cNvPr id="5" name="Imagine 4">
            <a:extLst>
              <a:ext uri="{FF2B5EF4-FFF2-40B4-BE49-F238E27FC236}">
                <a16:creationId xmlns:a16="http://schemas.microsoft.com/office/drawing/2014/main" id="{4F5E8E52-7C35-43C7-B7F4-4D943D1D33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8082708" y="0"/>
            <a:ext cx="4109292" cy="3977089"/>
          </a:xfrm>
          <a:prstGeom prst="rect">
            <a:avLst/>
          </a:prstGeom>
          <a:effectLst>
            <a:softEdge rad="317500"/>
          </a:effectLst>
        </p:spPr>
      </p:pic>
      <p:pic>
        <p:nvPicPr>
          <p:cNvPr id="19" name="Imagine 18">
            <a:extLst>
              <a:ext uri="{FF2B5EF4-FFF2-40B4-BE49-F238E27FC236}">
                <a16:creationId xmlns:a16="http://schemas.microsoft.com/office/drawing/2014/main" id="{D874589F-B079-4E7E-8E3E-90852180B7F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8684446" y="3523533"/>
            <a:ext cx="3507552" cy="3357482"/>
          </a:xfrm>
          <a:prstGeom prst="rect">
            <a:avLst/>
          </a:prstGeom>
          <a:effectLst>
            <a:softEdge rad="635000"/>
          </a:effectLst>
        </p:spPr>
      </p:pic>
      <p:pic>
        <p:nvPicPr>
          <p:cNvPr id="23" name="Imagine 22">
            <a:extLst>
              <a:ext uri="{FF2B5EF4-FFF2-40B4-BE49-F238E27FC236}">
                <a16:creationId xmlns:a16="http://schemas.microsoft.com/office/drawing/2014/main" id="{7C8F5296-8F9A-4ED8-9FBC-E32E4614A89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4791349" y="-23014"/>
            <a:ext cx="3291358" cy="3897259"/>
          </a:xfrm>
          <a:prstGeom prst="rect">
            <a:avLst/>
          </a:prstGeom>
          <a:effectLst>
            <a:softEdge rad="317500"/>
          </a:effectLst>
        </p:spPr>
      </p:pic>
      <p:pic>
        <p:nvPicPr>
          <p:cNvPr id="25" name="Imagine 24">
            <a:extLst>
              <a:ext uri="{FF2B5EF4-FFF2-40B4-BE49-F238E27FC236}">
                <a16:creationId xmlns:a16="http://schemas.microsoft.com/office/drawing/2014/main" id="{4425F8F5-0139-4D42-9B02-8C55D5A323E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21424" y="2980639"/>
            <a:ext cx="3336883" cy="3877361"/>
          </a:xfrm>
          <a:prstGeom prst="rect">
            <a:avLst/>
          </a:prstGeom>
          <a:effectLst>
            <a:softEdge rad="635000"/>
          </a:effectLst>
        </p:spPr>
      </p:pic>
      <p:pic>
        <p:nvPicPr>
          <p:cNvPr id="15" name="Imagine 14">
            <a:extLst>
              <a:ext uri="{FF2B5EF4-FFF2-40B4-BE49-F238E27FC236}">
                <a16:creationId xmlns:a16="http://schemas.microsoft.com/office/drawing/2014/main" id="{850DDD38-FFFB-4D1A-8351-58C004F64F06}"/>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3358308" y="3877361"/>
            <a:ext cx="5475383" cy="3003654"/>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3" name="Subtitlu 2">
            <a:extLst>
              <a:ext uri="{FF2B5EF4-FFF2-40B4-BE49-F238E27FC236}">
                <a16:creationId xmlns:a16="http://schemas.microsoft.com/office/drawing/2014/main" id="{F642562B-20BF-4103-87A7-1A1322D6CB40}"/>
              </a:ext>
            </a:extLst>
          </p:cNvPr>
          <p:cNvSpPr>
            <a:spLocks noGrp="1"/>
          </p:cNvSpPr>
          <p:nvPr>
            <p:ph type="subTitle" idx="1"/>
          </p:nvPr>
        </p:nvSpPr>
        <p:spPr>
          <a:xfrm>
            <a:off x="0" y="5202238"/>
            <a:ext cx="7251405" cy="1655762"/>
          </a:xfrm>
        </p:spPr>
        <p:txBody>
          <a:bodyPr>
            <a:normAutofit/>
          </a:bodyPr>
          <a:lstStyle/>
          <a:p>
            <a:r>
              <a:rPr lang="ro-RO" sz="3600" b="1" dirty="0">
                <a:solidFill>
                  <a:schemeClr val="bg1"/>
                </a:solidFill>
                <a:effectLst>
                  <a:outerShdw blurRad="38100" dist="38100" dir="2700000" algn="tl">
                    <a:srgbClr val="000000">
                      <a:alpha val="43137"/>
                    </a:srgbClr>
                  </a:outerShdw>
                </a:effectLst>
              </a:rPr>
              <a:t>Concluzii, recapitulare, recuperare, încheierea situației pentru laborator</a:t>
            </a:r>
          </a:p>
        </p:txBody>
      </p:sp>
      <p:sp>
        <p:nvSpPr>
          <p:cNvPr id="8" name="Subtitlu 2">
            <a:extLst>
              <a:ext uri="{FF2B5EF4-FFF2-40B4-BE49-F238E27FC236}">
                <a16:creationId xmlns:a16="http://schemas.microsoft.com/office/drawing/2014/main" id="{16F45CF4-DA26-4B5A-AC17-A9F372DD01FF}"/>
              </a:ext>
            </a:extLst>
          </p:cNvPr>
          <p:cNvSpPr txBox="1">
            <a:spLocks/>
          </p:cNvSpPr>
          <p:nvPr/>
        </p:nvSpPr>
        <p:spPr>
          <a:xfrm>
            <a:off x="3964615" y="1669312"/>
            <a:ext cx="3775887" cy="6060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o-RO" sz="3200" b="1" dirty="0">
                <a:solidFill>
                  <a:schemeClr val="bg1"/>
                </a:solidFill>
                <a:effectLst>
                  <a:outerShdw blurRad="38100" dist="38100" dir="2700000" algn="tl">
                    <a:srgbClr val="000000">
                      <a:alpha val="43137"/>
                    </a:srgbClr>
                  </a:outerShdw>
                </a:effectLst>
              </a:rPr>
              <a:t>Laboratorul nr. </a:t>
            </a:r>
            <a:r>
              <a:rPr lang="en-US" sz="3200" b="1" dirty="0">
                <a:solidFill>
                  <a:schemeClr val="bg1"/>
                </a:solidFill>
                <a:effectLst>
                  <a:outerShdw blurRad="38100" dist="38100" dir="2700000" algn="tl">
                    <a:srgbClr val="000000">
                      <a:alpha val="43137"/>
                    </a:srgbClr>
                  </a:outerShdw>
                </a:effectLst>
              </a:rPr>
              <a:t>6</a:t>
            </a:r>
            <a:endParaRPr lang="ro-RO" sz="3200" b="1" dirty="0">
              <a:solidFill>
                <a:schemeClr val="bg1"/>
              </a:solidFill>
              <a:effectLst>
                <a:outerShdw blurRad="38100" dist="38100" dir="2700000" algn="tl">
                  <a:srgbClr val="000000">
                    <a:alpha val="43137"/>
                  </a:srgbClr>
                </a:outerShdw>
              </a:effectLst>
            </a:endParaRPr>
          </a:p>
        </p:txBody>
      </p:sp>
      <p:sp>
        <p:nvSpPr>
          <p:cNvPr id="9" name="Dreptunghi 8">
            <a:extLst>
              <a:ext uri="{FF2B5EF4-FFF2-40B4-BE49-F238E27FC236}">
                <a16:creationId xmlns:a16="http://schemas.microsoft.com/office/drawing/2014/main" id="{C6EAC854-CBBF-4387-AA13-F8E90C7927CC}"/>
              </a:ext>
            </a:extLst>
          </p:cNvPr>
          <p:cNvSpPr/>
          <p:nvPr/>
        </p:nvSpPr>
        <p:spPr>
          <a:xfrm>
            <a:off x="7023100" y="5383788"/>
            <a:ext cx="5168900" cy="1477328"/>
          </a:xfrm>
          <a:prstGeom prst="rect">
            <a:avLst/>
          </a:prstGeom>
        </p:spPr>
        <p:txBody>
          <a:bodyPr wrap="square">
            <a:spAutoFit/>
          </a:bodyPr>
          <a:lstStyle/>
          <a:p>
            <a:pPr algn="r"/>
            <a:r>
              <a:rPr lang="ro-RO" b="1" noProof="1">
                <a:solidFill>
                  <a:schemeClr val="bg1"/>
                </a:solidFill>
                <a:effectLst>
                  <a:outerShdw blurRad="38100" dist="38100" dir="2700000" algn="tl">
                    <a:srgbClr val="000000">
                      <a:alpha val="43137"/>
                    </a:srgbClr>
                  </a:outerShdw>
                </a:effectLst>
              </a:rPr>
              <a:t>Ing. mast.: Pintilie Lucian Nicolae</a:t>
            </a:r>
          </a:p>
          <a:p>
            <a:pPr algn="r"/>
            <a:r>
              <a:rPr lang="ro-RO" b="1" noProof="1">
                <a:solidFill>
                  <a:schemeClr val="bg1"/>
                </a:solidFill>
                <a:effectLst>
                  <a:outerShdw blurRad="38100" dist="38100" dir="2700000" algn="tl">
                    <a:srgbClr val="000000">
                      <a:alpha val="43137"/>
                    </a:srgbClr>
                  </a:outerShdw>
                </a:effectLst>
              </a:rPr>
              <a:t>E-mail: </a:t>
            </a:r>
            <a:r>
              <a:rPr lang="ro-RO" b="1" noProof="1">
                <a:solidFill>
                  <a:schemeClr val="bg1"/>
                </a:solidFill>
                <a:effectLst>
                  <a:outerShdw blurRad="38100" dist="38100" dir="2700000" algn="tl">
                    <a:srgbClr val="000000">
                      <a:alpha val="43137"/>
                    </a:srgbClr>
                  </a:outerShdw>
                </a:effectLst>
                <a:hlinkClick r:id="rId14"/>
              </a:rPr>
              <a:t>Lucian.Pintilie@emd.utcluj.ro</a:t>
            </a:r>
            <a:endParaRPr lang="en-US" b="1" noProof="1">
              <a:solidFill>
                <a:schemeClr val="bg1"/>
              </a:solidFill>
              <a:effectLst>
                <a:outerShdw blurRad="38100" dist="38100" dir="2700000" algn="tl">
                  <a:srgbClr val="000000">
                    <a:alpha val="43137"/>
                  </a:srgbClr>
                </a:outerShdw>
              </a:effectLst>
            </a:endParaRPr>
          </a:p>
          <a:p>
            <a:pPr algn="r"/>
            <a:r>
              <a:rPr lang="ro-RO" b="1" noProof="1">
                <a:solidFill>
                  <a:schemeClr val="bg1"/>
                </a:solidFill>
                <a:effectLst>
                  <a:outerShdw blurRad="38100" dist="38100" dir="2700000" algn="tl">
                    <a:srgbClr val="000000">
                      <a:alpha val="43137"/>
                    </a:srgbClr>
                  </a:outerShdw>
                </a:effectLst>
              </a:rPr>
              <a:t>Web: </a:t>
            </a:r>
            <a:r>
              <a:rPr lang="ro-RO" b="1" noProof="1">
                <a:solidFill>
                  <a:schemeClr val="bg1"/>
                </a:solidFill>
                <a:effectLst>
                  <a:outerShdw blurRad="38100" dist="38100" dir="2700000" algn="tl">
                    <a:srgbClr val="000000">
                      <a:alpha val="43137"/>
                    </a:srgbClr>
                  </a:outerShdw>
                </a:effectLst>
                <a:hlinkClick r:id="rId15"/>
              </a:rPr>
              <a:t>http://epe.utcluj.ro/index.php/pintilie-lucian-nicolae/</a:t>
            </a:r>
            <a:endParaRPr lang="ro-RO" b="1" noProof="1">
              <a:solidFill>
                <a:schemeClr val="bg1"/>
              </a:solidFill>
              <a:effectLst>
                <a:outerShdw blurRad="38100" dist="38100" dir="2700000" algn="tl">
                  <a:srgbClr val="000000">
                    <a:alpha val="43137"/>
                  </a:srgbClr>
                </a:outerShdw>
              </a:effectLst>
            </a:endParaRPr>
          </a:p>
          <a:p>
            <a:pPr algn="r"/>
            <a:endParaRPr lang="ro-RO" b="1" noProof="1">
              <a:solidFill>
                <a:schemeClr val="bg1"/>
              </a:solidFill>
              <a:effectLst>
                <a:outerShdw blurRad="38100" dist="38100" dir="2700000" algn="tl">
                  <a:srgbClr val="000000">
                    <a:alpha val="43137"/>
                  </a:srgbClr>
                </a:outerShdw>
              </a:effectLst>
            </a:endParaRPr>
          </a:p>
        </p:txBody>
      </p:sp>
      <p:sp>
        <p:nvSpPr>
          <p:cNvPr id="10" name="Dreptunghi 9">
            <a:extLst>
              <a:ext uri="{FF2B5EF4-FFF2-40B4-BE49-F238E27FC236}">
                <a16:creationId xmlns:a16="http://schemas.microsoft.com/office/drawing/2014/main" id="{1E02E2ED-8FAD-41F1-98D2-152C6387EB78}"/>
              </a:ext>
            </a:extLst>
          </p:cNvPr>
          <p:cNvSpPr/>
          <p:nvPr/>
        </p:nvSpPr>
        <p:spPr>
          <a:xfrm>
            <a:off x="386316" y="6282847"/>
            <a:ext cx="6223591" cy="369332"/>
          </a:xfrm>
          <a:prstGeom prst="rect">
            <a:avLst/>
          </a:prstGeom>
        </p:spPr>
        <p:txBody>
          <a:bodyPr wrap="square">
            <a:spAutoFit/>
          </a:bodyPr>
          <a:lstStyle/>
          <a:p>
            <a:pPr algn="just"/>
            <a:r>
              <a:rPr lang="ro-RO" b="1" noProof="1">
                <a:solidFill>
                  <a:schemeClr val="bg1"/>
                </a:solidFill>
                <a:effectLst>
                  <a:outerShdw blurRad="38100" dist="38100" dir="2700000" algn="tl">
                    <a:srgbClr val="000000">
                      <a:alpha val="43137"/>
                    </a:srgbClr>
                  </a:outerShdw>
                </a:effectLst>
                <a:hlinkClick r:id="rId16"/>
              </a:rPr>
              <a:t>http://epe.utcluj.ro/index.php/sisteme-de-calcul-in-timp-real/</a:t>
            </a:r>
            <a:endParaRPr lang="ro-RO" b="1" noProof="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61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dirty="0">
                <a:solidFill>
                  <a:schemeClr val="bg1"/>
                </a:solidFill>
                <a:effectLst>
                  <a:outerShdw blurRad="38100" dist="38100" dir="2700000" algn="tl">
                    <a:srgbClr val="000000">
                      <a:alpha val="43137"/>
                    </a:srgbClr>
                  </a:outerShdw>
                </a:effectLst>
              </a:rPr>
              <a:t>Ordinea de zi:</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Principalele categorii de S.C.T.R. studiate;</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Caracteristici, destinație, aplicații;</a:t>
            </a:r>
          </a:p>
          <a:p>
            <a:pPr marL="457200" indent="-457200" algn="l">
              <a:buFont typeface="Arial" panose="020B0604020202020204" pitchFamily="34" charset="0"/>
              <a:buChar char="•"/>
            </a:pPr>
            <a:r>
              <a:rPr lang="ro-RO" sz="3200" b="1" dirty="0">
                <a:solidFill>
                  <a:srgbClr val="FFC000"/>
                </a:solidFill>
                <a:effectLst>
                  <a:outerShdw blurRad="38100" dist="38100" dir="2700000" algn="tl">
                    <a:srgbClr val="000000">
                      <a:alpha val="43137"/>
                    </a:srgbClr>
                  </a:outerShdw>
                </a:effectLst>
              </a:rPr>
              <a:t>METODE DE EXAMINARE:</a:t>
            </a:r>
          </a:p>
          <a:p>
            <a:pPr marL="914400" lvl="1" indent="-457200" algn="l">
              <a:buFont typeface="Arial" panose="020B0604020202020204" pitchFamily="34" charset="0"/>
              <a:buChar char="•"/>
            </a:pPr>
            <a:r>
              <a:rPr lang="ro-RO" sz="2800" dirty="0">
                <a:solidFill>
                  <a:srgbClr val="FFC000"/>
                </a:solidFill>
                <a:effectLst>
                  <a:outerShdw blurRad="38100" dist="38100" dir="2700000" algn="tl">
                    <a:srgbClr val="000000">
                      <a:alpha val="43137"/>
                    </a:srgbClr>
                  </a:outerShdw>
                </a:effectLst>
              </a:rPr>
              <a:t>Abordarea unei probleme în domeniu;</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Bareme, și metode de notare.</a:t>
            </a:r>
          </a:p>
        </p:txBody>
      </p:sp>
    </p:spTree>
    <p:extLst>
      <p:ext uri="{BB962C8B-B14F-4D97-AF65-F5344CB8AC3E}">
        <p14:creationId xmlns:p14="http://schemas.microsoft.com/office/powerpoint/2010/main" val="4161211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1" y="1010093"/>
            <a:ext cx="12192000" cy="5847907"/>
          </a:xfrm>
        </p:spPr>
        <p:txBody>
          <a:bodyPr>
            <a:normAutofit fontScale="85000" lnSpcReduction="10000"/>
          </a:bodyPr>
          <a:lstStyle/>
          <a:p>
            <a:pPr algn="l"/>
            <a:r>
              <a:rPr lang="ro-RO" sz="3600" b="1" noProof="1">
                <a:solidFill>
                  <a:schemeClr val="bg1"/>
                </a:solidFill>
                <a:effectLst>
                  <a:outerShdw blurRad="38100" dist="38100" dir="2700000" algn="tl">
                    <a:srgbClr val="000000">
                      <a:alpha val="43137"/>
                    </a:srgbClr>
                  </a:outerShdw>
                </a:effectLst>
              </a:rPr>
              <a:t>Sunt trei metode de examinare care au următoarele moduri de abordare:</a:t>
            </a:r>
          </a:p>
          <a:p>
            <a:pPr marL="457200" indent="-457200" algn="l">
              <a:buFont typeface="Arial" panose="020B0604020202020204" pitchFamily="34" charset="0"/>
              <a:buChar char="•"/>
            </a:pPr>
            <a:r>
              <a:rPr lang="ro-RO" sz="3200" b="1" noProof="1">
                <a:solidFill>
                  <a:srgbClr val="92D050"/>
                </a:solidFill>
                <a:effectLst>
                  <a:outerShdw blurRad="38100" dist="38100" dir="2700000" algn="tl">
                    <a:srgbClr val="000000">
                      <a:alpha val="43137"/>
                    </a:srgbClr>
                  </a:outerShdw>
                </a:effectLst>
              </a:rPr>
              <a:t>Întrebări de la curs </a:t>
            </a:r>
            <a:r>
              <a:rPr lang="ro-RO" sz="3200" b="1" noProof="1">
                <a:solidFill>
                  <a:schemeClr val="bg1"/>
                </a:solidFill>
                <a:effectLst>
                  <a:outerShdw blurRad="38100" dist="38100" dir="2700000" algn="tl">
                    <a:srgbClr val="000000">
                      <a:alpha val="43137"/>
                    </a:srgbClr>
                  </a:outerShdw>
                </a:effectLst>
              </a:rPr>
              <a:t>+ </a:t>
            </a:r>
            <a:r>
              <a:rPr lang="ro-RO" sz="3200" b="1" noProof="1">
                <a:solidFill>
                  <a:srgbClr val="FF9900"/>
                </a:solidFill>
                <a:effectLst>
                  <a:outerShdw blurRad="38100" dist="38100" dir="2700000" algn="tl">
                    <a:srgbClr val="000000">
                      <a:alpha val="43137"/>
                    </a:srgbClr>
                  </a:outerShdw>
                </a:effectLst>
              </a:rPr>
              <a:t>montaj simplu cu explicațiile necesare: asupra setărilor de simulare, asupra modului de comunicare a plăcii cu mediul de simulare, și asupra fenomenelor fizice interfațate </a:t>
            </a:r>
            <a:r>
              <a:rPr lang="ro-RO" sz="3200" b="1" noProof="1">
                <a:solidFill>
                  <a:schemeClr val="bg1"/>
                </a:solidFill>
                <a:effectLst>
                  <a:outerShdw blurRad="38100" dist="38100" dir="2700000" algn="tl">
                    <a:srgbClr val="000000">
                      <a:alpha val="43137"/>
                    </a:srgbClr>
                  </a:outerShdw>
                </a:effectLst>
              </a:rPr>
              <a:t>(ex. citirea stării digitale a unui contact în timp real folosind platforma Arduino și mediul Matlab – Simulink);</a:t>
            </a:r>
          </a:p>
          <a:p>
            <a:pPr marL="457200" indent="-457200" algn="l">
              <a:buFont typeface="Arial" panose="020B0604020202020204" pitchFamily="34" charset="0"/>
              <a:buChar char="•"/>
            </a:pPr>
            <a:r>
              <a:rPr lang="ro-RO" sz="3200" b="1" noProof="1">
                <a:solidFill>
                  <a:srgbClr val="92D050"/>
                </a:solidFill>
                <a:effectLst>
                  <a:outerShdw blurRad="38100" dist="38100" dir="2700000" algn="tl">
                    <a:srgbClr val="000000">
                      <a:alpha val="43137"/>
                    </a:srgbClr>
                  </a:outerShdw>
                </a:effectLst>
              </a:rPr>
              <a:t>Simularea unui convertor electronic de putere la alegere (dintre convertorul Buck și invertorul monofazat) în mediul Matlab – Simulink folosind paleta de instrumente SimScape și SimPowerSystems </a:t>
            </a:r>
            <a:r>
              <a:rPr lang="ro-RO" sz="3200" b="1" noProof="1">
                <a:solidFill>
                  <a:schemeClr val="bg1"/>
                </a:solidFill>
                <a:effectLst>
                  <a:outerShdw blurRad="38100" dist="38100" dir="2700000" algn="tl">
                    <a:srgbClr val="000000">
                      <a:alpha val="43137"/>
                    </a:srgbClr>
                  </a:outerShdw>
                </a:effectLst>
              </a:rPr>
              <a:t>+ </a:t>
            </a:r>
            <a:r>
              <a:rPr lang="ro-RO" sz="3200" b="1" noProof="1">
                <a:solidFill>
                  <a:srgbClr val="FF9900"/>
                </a:solidFill>
                <a:effectLst>
                  <a:outerShdw blurRad="38100" dist="38100" dir="2700000" algn="tl">
                    <a:srgbClr val="000000">
                      <a:alpha val="43137"/>
                    </a:srgbClr>
                  </a:outerShdw>
                </a:effectLst>
              </a:rPr>
              <a:t>Explicații sumare, asupra modului de lucru cu platformele D.S.P. Texas Instruments C2000, avantaje, caracteristici specifice D.S.P., scurtă descriere a mediului Altair VisSim – SolidThinking Embed 2017;</a:t>
            </a:r>
          </a:p>
          <a:p>
            <a:pPr marL="457200" indent="-457200" algn="l">
              <a:buFont typeface="Arial" panose="020B0604020202020204" pitchFamily="34" charset="0"/>
              <a:buChar char="•"/>
            </a:pPr>
            <a:r>
              <a:rPr lang="ro-RO" sz="3200" b="1" noProof="1">
                <a:solidFill>
                  <a:srgbClr val="92D050"/>
                </a:solidFill>
                <a:effectLst>
                  <a:outerShdw blurRad="38100" dist="38100" dir="2700000" algn="tl">
                    <a:srgbClr val="000000">
                      <a:alpha val="43137"/>
                    </a:srgbClr>
                  </a:outerShdw>
                </a:effectLst>
              </a:rPr>
              <a:t>Realizarea unei conexiuni „USB over IP” între calculatorul gazdă având o platformă Arduino UNO atașată (eng. host) și calculatorul „de bord” de simulare (adică realizarea unui sistem de tip „cvasi-SCADA”) / SAU realizarea unui program de comandă al ieșirilor digitale în PYTHON pentru platforma Raspberry Pi 3 Model B </a:t>
            </a:r>
            <a:r>
              <a:rPr lang="ro-RO" sz="3200" b="1" noProof="1">
                <a:solidFill>
                  <a:schemeClr val="bg1"/>
                </a:solidFill>
                <a:effectLst>
                  <a:outerShdw blurRad="38100" dist="38100" dir="2700000" algn="tl">
                    <a:srgbClr val="000000">
                      <a:alpha val="43137"/>
                    </a:srgbClr>
                  </a:outerShdw>
                </a:effectLst>
              </a:rPr>
              <a:t>+ </a:t>
            </a:r>
            <a:r>
              <a:rPr lang="ro-RO" sz="3200" b="1" noProof="1">
                <a:solidFill>
                  <a:srgbClr val="FF9900"/>
                </a:solidFill>
                <a:effectLst>
                  <a:outerShdw blurRad="38100" dist="38100" dir="2700000" algn="tl">
                    <a:srgbClr val="000000">
                      <a:alpha val="43137"/>
                    </a:srgbClr>
                  </a:outerShdw>
                </a:effectLst>
              </a:rPr>
              <a:t>Explicațiile aferente setărilor aplicației în ambele situații.</a:t>
            </a:r>
            <a:endParaRPr lang="ro-RO" sz="3200" b="1" noProof="1">
              <a:solidFill>
                <a:srgbClr val="92D050"/>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491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dirty="0">
                <a:solidFill>
                  <a:schemeClr val="bg1"/>
                </a:solidFill>
                <a:effectLst>
                  <a:outerShdw blurRad="38100" dist="38100" dir="2700000" algn="tl">
                    <a:srgbClr val="000000">
                      <a:alpha val="43137"/>
                    </a:srgbClr>
                  </a:outerShdw>
                </a:effectLst>
              </a:rPr>
              <a:t>Ordinea de zi:</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Principalele categorii de S.C.T.R. studiate;</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Caracteristici, destinație, aplicații;</a:t>
            </a:r>
          </a:p>
          <a:p>
            <a:pPr marL="457200" indent="-457200" algn="l">
              <a:buFont typeface="Arial" panose="020B0604020202020204" pitchFamily="34" charset="0"/>
              <a:buChar char="•"/>
            </a:pPr>
            <a:r>
              <a:rPr lang="ro-RO" sz="3200" b="1" dirty="0">
                <a:solidFill>
                  <a:srgbClr val="FFC000"/>
                </a:solidFill>
                <a:effectLst>
                  <a:outerShdw blurRad="38100" dist="38100" dir="2700000" algn="tl">
                    <a:srgbClr val="000000">
                      <a:alpha val="43137"/>
                    </a:srgbClr>
                  </a:outerShdw>
                </a:effectLst>
              </a:rPr>
              <a:t>METODE DE EXAMINARE:</a:t>
            </a:r>
          </a:p>
          <a:p>
            <a:pPr marL="914400" lvl="1" indent="-457200" algn="l">
              <a:buFont typeface="Arial" panose="020B0604020202020204" pitchFamily="34" charset="0"/>
              <a:buChar char="•"/>
            </a:pPr>
            <a:r>
              <a:rPr lang="ro-RO" sz="2800" dirty="0">
                <a:solidFill>
                  <a:srgbClr val="92D050"/>
                </a:solidFill>
                <a:effectLst>
                  <a:outerShdw blurRad="38100" dist="38100" dir="2700000" algn="tl">
                    <a:srgbClr val="000000">
                      <a:alpha val="43137"/>
                    </a:srgbClr>
                  </a:outerShdw>
                </a:effectLst>
              </a:rPr>
              <a:t>Abordarea unei probleme în domeniu;</a:t>
            </a:r>
          </a:p>
          <a:p>
            <a:pPr marL="914400" lvl="1" indent="-457200" algn="l">
              <a:buFont typeface="Arial" panose="020B0604020202020204" pitchFamily="34" charset="0"/>
              <a:buChar char="•"/>
            </a:pPr>
            <a:r>
              <a:rPr lang="ro-RO" sz="2800" dirty="0">
                <a:solidFill>
                  <a:srgbClr val="FFC000"/>
                </a:solidFill>
                <a:effectLst>
                  <a:outerShdw blurRad="38100" dist="38100" dir="2700000" algn="tl">
                    <a:srgbClr val="000000">
                      <a:alpha val="43137"/>
                    </a:srgbClr>
                  </a:outerShdw>
                </a:effectLst>
              </a:rPr>
              <a:t>Bareme, și metode de notare.</a:t>
            </a:r>
          </a:p>
        </p:txBody>
      </p:sp>
    </p:spTree>
    <p:extLst>
      <p:ext uri="{BB962C8B-B14F-4D97-AF65-F5344CB8AC3E}">
        <p14:creationId xmlns:p14="http://schemas.microsoft.com/office/powerpoint/2010/main" val="175032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1" y="1010093"/>
            <a:ext cx="12192000" cy="5847907"/>
          </a:xfrm>
        </p:spPr>
        <p:txBody>
          <a:bodyPr>
            <a:normAutofit fontScale="77500" lnSpcReduction="20000"/>
          </a:bodyPr>
          <a:lstStyle/>
          <a:p>
            <a:pPr algn="l"/>
            <a:r>
              <a:rPr lang="ro-RO" sz="3600" noProof="1">
                <a:solidFill>
                  <a:schemeClr val="bg1"/>
                </a:solidFill>
                <a:effectLst>
                  <a:outerShdw blurRad="38100" dist="38100" dir="2700000" algn="tl">
                    <a:srgbClr val="000000">
                      <a:alpha val="43137"/>
                    </a:srgbClr>
                  </a:outerShdw>
                </a:effectLst>
              </a:rPr>
              <a:t>Având în vedere faptul că există trei capitole mari (microcontroller, DSP, și microcomputer + comunicații), și trei teme de examinare cu nivel de dificultate diferit se propune următorul punctaj:</a:t>
            </a:r>
          </a:p>
          <a:p>
            <a:pPr marL="457200" indent="-457200" algn="l">
              <a:buFont typeface="Arial" panose="020B0604020202020204" pitchFamily="34" charset="0"/>
              <a:buChar char="•"/>
            </a:pPr>
            <a:r>
              <a:rPr lang="ro-RO" sz="3600" noProof="1">
                <a:solidFill>
                  <a:schemeClr val="bg1"/>
                </a:solidFill>
                <a:effectLst>
                  <a:outerShdw blurRad="38100" dist="38100" dir="2700000" algn="tl">
                    <a:srgbClr val="000000">
                      <a:alpha val="43137"/>
                    </a:srgbClr>
                  </a:outerShdw>
                </a:effectLst>
              </a:rPr>
              <a:t>Pentru </a:t>
            </a:r>
            <a:r>
              <a:rPr lang="ro-RO" sz="3600" b="1" noProof="1">
                <a:solidFill>
                  <a:srgbClr val="92D050"/>
                </a:solidFill>
                <a:effectLst>
                  <a:outerShdw blurRad="38100" dist="38100" dir="2700000" algn="tl">
                    <a:srgbClr val="000000">
                      <a:alpha val="43137"/>
                    </a:srgbClr>
                  </a:outerShdw>
                </a:effectLst>
              </a:rPr>
              <a:t>primul mod de examinare </a:t>
            </a:r>
            <a:r>
              <a:rPr lang="ro-RO" sz="3600" noProof="1">
                <a:solidFill>
                  <a:schemeClr val="bg1"/>
                </a:solidFill>
                <a:effectLst>
                  <a:outerShdw blurRad="38100" dist="38100" dir="2700000" algn="tl">
                    <a:srgbClr val="000000">
                      <a:alpha val="43137"/>
                    </a:srgbClr>
                  </a:outerShdw>
                </a:effectLst>
              </a:rPr>
              <a:t>și </a:t>
            </a:r>
            <a:r>
              <a:rPr lang="ro-RO" sz="3600" b="1" noProof="1">
                <a:solidFill>
                  <a:srgbClr val="92D050"/>
                </a:solidFill>
                <a:effectLst>
                  <a:outerShdw blurRad="38100" dist="38100" dir="2700000" algn="tl">
                    <a:srgbClr val="000000">
                      <a:alpha val="43137"/>
                    </a:srgbClr>
                  </a:outerShdw>
                </a:effectLst>
              </a:rPr>
              <a:t>primul capitol (microcontroller)</a:t>
            </a:r>
            <a:r>
              <a:rPr lang="ro-RO" sz="3600" noProof="1">
                <a:solidFill>
                  <a:schemeClr val="bg1"/>
                </a:solidFill>
                <a:effectLst>
                  <a:outerShdw blurRad="38100" dist="38100" dir="2700000" algn="tl">
                    <a:srgbClr val="000000">
                      <a:alpha val="43137"/>
                    </a:srgbClr>
                  </a:outerShdw>
                </a:effectLst>
              </a:rPr>
              <a:t> – având în vedere faptul că elementele de intrare / ieșire s-au mai studiat în anii precedenți la materia „Sisteme cu microprocesoare” – </a:t>
            </a:r>
            <a:r>
              <a:rPr lang="ro-RO" sz="3600" b="1" noProof="1">
                <a:solidFill>
                  <a:srgbClr val="FFFF00"/>
                </a:solidFill>
                <a:effectLst>
                  <a:outerShdw blurRad="38100" dist="38100" dir="2700000" algn="tl">
                    <a:srgbClr val="000000">
                      <a:alpha val="43137"/>
                    </a:srgbClr>
                  </a:outerShdw>
                </a:effectLst>
              </a:rPr>
              <a:t>se acordă 1 (un) punct din oficiu pentru alegerea temei,</a:t>
            </a:r>
            <a:r>
              <a:rPr lang="ro-RO" sz="3600" b="1" noProof="1">
                <a:solidFill>
                  <a:srgbClr val="FF0000"/>
                </a:solidFill>
                <a:effectLst>
                  <a:outerShdw blurRad="38100" dist="38100" dir="2700000" algn="tl">
                    <a:srgbClr val="000000">
                      <a:alpha val="43137"/>
                    </a:srgbClr>
                  </a:outerShdw>
                </a:effectLst>
              </a:rPr>
              <a:t> se acordă 4 (patru) puncte pentru descrierea principiului de comunicare a platformei Arduino cu mediul Matlab – Simulink (ce face codul ce trebuie încărcat inițial pe platformă), </a:t>
            </a:r>
            <a:r>
              <a:rPr lang="ro-RO" sz="3600" b="1" noProof="1">
                <a:solidFill>
                  <a:srgbClr val="7030A0"/>
                </a:solidFill>
                <a:effectLst>
                  <a:outerShdw blurRad="38100" dist="38100" dir="2700000" algn="tl">
                    <a:srgbClr val="000000">
                      <a:alpha val="43137"/>
                    </a:srgbClr>
                  </a:outerShdw>
                </a:effectLst>
              </a:rPr>
              <a:t>se acordă 2 (două) puncte pentru explicații asupra setărilor inițiale de simulare (ex. Sample Time, port, Time-Pacer), </a:t>
            </a:r>
            <a:r>
              <a:rPr lang="ro-RO" sz="3600" b="1" noProof="1">
                <a:solidFill>
                  <a:srgbClr val="00B0F0"/>
                </a:solidFill>
                <a:effectLst>
                  <a:outerShdw blurRad="38100" dist="38100" dir="2700000" algn="tl">
                    <a:srgbClr val="000000">
                      <a:alpha val="43137"/>
                    </a:srgbClr>
                  </a:outerShdw>
                </a:effectLst>
              </a:rPr>
              <a:t>se acordă 3 (trei) puncte pentru funcționarea corectă a montajului și explicații asupra fenomenelor fizice care au loc în proces (folosind notițele!)</a:t>
            </a:r>
          </a:p>
          <a:p>
            <a:pPr marL="457200" indent="-457200" algn="l">
              <a:buFont typeface="Arial" panose="020B0604020202020204" pitchFamily="34" charset="0"/>
              <a:buChar char="•"/>
            </a:pPr>
            <a:r>
              <a:rPr lang="ro-RO" sz="3200" b="1" noProof="1">
                <a:solidFill>
                  <a:srgbClr val="66FF33"/>
                </a:solidFill>
                <a:effectLst>
                  <a:outerShdw blurRad="38100" dist="38100" dir="2700000" algn="tl">
                    <a:srgbClr val="000000">
                      <a:alpha val="43137"/>
                    </a:srgbClr>
                  </a:outerShdw>
                </a:effectLst>
              </a:rPr>
              <a:t>Întrebările de la curs constituie un punctaj suplimentar pentru calculul notei, în cazul în care nu au fost îndeplinite unele criterii indicate mai sus!</a:t>
            </a:r>
          </a:p>
          <a:p>
            <a:pPr marL="457200" indent="-457200" algn="l">
              <a:buFont typeface="Arial" panose="020B0604020202020204" pitchFamily="34" charset="0"/>
              <a:buChar char="•"/>
            </a:pPr>
            <a:r>
              <a:rPr lang="ro-RO" sz="3200" b="1" noProof="1">
                <a:solidFill>
                  <a:srgbClr val="66FF33"/>
                </a:solidFill>
                <a:effectLst>
                  <a:outerShdw blurRad="38100" dist="38100" dir="2700000" algn="tl">
                    <a:srgbClr val="000000">
                      <a:alpha val="43137"/>
                    </a:srgbClr>
                  </a:outerShdw>
                </a:effectLst>
              </a:rPr>
              <a:t>De asemenea, se va ține cont de activitatea studentului la orele de pe parcursul semestrului (ex. răspunsuri, întrebări, completări, contribuții, orice formă de colaborare cu cadrul didactic în vederea bunului mers al procesului de predare)!</a:t>
            </a:r>
          </a:p>
        </p:txBody>
      </p:sp>
    </p:spTree>
    <p:extLst>
      <p:ext uri="{BB962C8B-B14F-4D97-AF65-F5344CB8AC3E}">
        <p14:creationId xmlns:p14="http://schemas.microsoft.com/office/powerpoint/2010/main" val="183863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1" y="1010093"/>
            <a:ext cx="12192000" cy="5847907"/>
          </a:xfrm>
        </p:spPr>
        <p:txBody>
          <a:bodyPr>
            <a:normAutofit fontScale="77500" lnSpcReduction="20000"/>
          </a:bodyPr>
          <a:lstStyle/>
          <a:p>
            <a:pPr algn="l"/>
            <a:r>
              <a:rPr lang="ro-RO" sz="3600" noProof="1">
                <a:solidFill>
                  <a:schemeClr val="bg1"/>
                </a:solidFill>
                <a:effectLst>
                  <a:outerShdw blurRad="38100" dist="38100" dir="2700000" algn="tl">
                    <a:srgbClr val="000000">
                      <a:alpha val="43137"/>
                    </a:srgbClr>
                  </a:outerShdw>
                </a:effectLst>
              </a:rPr>
              <a:t>Având în vedere faptul că există trei capitole mari (microcontroller, DSP, și microcomputer + comunicații), și trei teme de examinare cu nivel de dificultate diferit se propune următorul punctaj:</a:t>
            </a:r>
          </a:p>
          <a:p>
            <a:pPr marL="457200" indent="-457200" algn="l">
              <a:buFont typeface="Arial" panose="020B0604020202020204" pitchFamily="34" charset="0"/>
              <a:buChar char="•"/>
            </a:pPr>
            <a:r>
              <a:rPr lang="ro-RO" sz="3600" noProof="1">
                <a:solidFill>
                  <a:schemeClr val="bg1"/>
                </a:solidFill>
                <a:effectLst>
                  <a:outerShdw blurRad="38100" dist="38100" dir="2700000" algn="tl">
                    <a:srgbClr val="000000">
                      <a:alpha val="43137"/>
                    </a:srgbClr>
                  </a:outerShdw>
                </a:effectLst>
              </a:rPr>
              <a:t>Pentru </a:t>
            </a:r>
            <a:r>
              <a:rPr lang="ro-RO" sz="3600" b="1" noProof="1">
                <a:solidFill>
                  <a:srgbClr val="92D050"/>
                </a:solidFill>
                <a:effectLst>
                  <a:outerShdw blurRad="38100" dist="38100" dir="2700000" algn="tl">
                    <a:srgbClr val="000000">
                      <a:alpha val="43137"/>
                    </a:srgbClr>
                  </a:outerShdw>
                </a:effectLst>
              </a:rPr>
              <a:t>al doilea mod de examinare </a:t>
            </a:r>
            <a:r>
              <a:rPr lang="ro-RO" sz="3600" noProof="1">
                <a:solidFill>
                  <a:schemeClr val="bg1"/>
                </a:solidFill>
                <a:effectLst>
                  <a:outerShdw blurRad="38100" dist="38100" dir="2700000" algn="tl">
                    <a:srgbClr val="000000">
                      <a:alpha val="43137"/>
                    </a:srgbClr>
                  </a:outerShdw>
                </a:effectLst>
              </a:rPr>
              <a:t>și </a:t>
            </a:r>
            <a:r>
              <a:rPr lang="ro-RO" sz="3600" b="1" noProof="1">
                <a:solidFill>
                  <a:srgbClr val="92D050"/>
                </a:solidFill>
                <a:effectLst>
                  <a:outerShdw blurRad="38100" dist="38100" dir="2700000" algn="tl">
                    <a:srgbClr val="000000">
                      <a:alpha val="43137"/>
                    </a:srgbClr>
                  </a:outerShdw>
                </a:effectLst>
              </a:rPr>
              <a:t>al doilea capitol (D.S.P.)</a:t>
            </a:r>
            <a:r>
              <a:rPr lang="ro-RO" sz="3600" noProof="1">
                <a:solidFill>
                  <a:schemeClr val="bg1"/>
                </a:solidFill>
                <a:effectLst>
                  <a:outerShdw blurRad="38100" dist="38100" dir="2700000" algn="tl">
                    <a:srgbClr val="000000">
                      <a:alpha val="43137"/>
                    </a:srgbClr>
                  </a:outerShdw>
                </a:effectLst>
              </a:rPr>
              <a:t> – </a:t>
            </a:r>
            <a:r>
              <a:rPr lang="ro-RO" sz="3600" b="1" noProof="1">
                <a:solidFill>
                  <a:srgbClr val="FFFF00"/>
                </a:solidFill>
                <a:effectLst>
                  <a:outerShdw blurRad="38100" dist="38100" dir="2700000" algn="tl">
                    <a:srgbClr val="000000">
                      <a:alpha val="43137"/>
                    </a:srgbClr>
                  </a:outerShdw>
                </a:effectLst>
              </a:rPr>
              <a:t>se acordă 4 (patru) puncte din oficiu pentru alegerea temei,</a:t>
            </a:r>
            <a:r>
              <a:rPr lang="ro-RO" sz="3600" b="1" noProof="1">
                <a:solidFill>
                  <a:srgbClr val="FF0000"/>
                </a:solidFill>
                <a:effectLst>
                  <a:outerShdw blurRad="38100" dist="38100" dir="2700000" algn="tl">
                    <a:srgbClr val="000000">
                      <a:alpha val="43137"/>
                    </a:srgbClr>
                  </a:outerShdw>
                </a:effectLst>
              </a:rPr>
              <a:t> se acordă 4 (patru) puncte pentru realizarea simulării unui convertor electronic de putere la alegere, </a:t>
            </a:r>
            <a:r>
              <a:rPr lang="ro-RO" sz="3600" b="1" noProof="1">
                <a:solidFill>
                  <a:srgbClr val="7030A0"/>
                </a:solidFill>
                <a:effectLst>
                  <a:outerShdw blurRad="38100" dist="38100" dir="2700000" algn="tl">
                    <a:srgbClr val="000000">
                      <a:alpha val="43137"/>
                    </a:srgbClr>
                  </a:outerShdw>
                </a:effectLst>
              </a:rPr>
              <a:t>se acordă 2 (două) puncte pentru explicații asupra setărilor inițiale de simulare (ex. Sample Time, frecvență de comutație).</a:t>
            </a:r>
            <a:endParaRPr lang="ro-RO" sz="3600" b="1" noProof="1">
              <a:solidFill>
                <a:srgbClr val="00B0F0"/>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ro-RO" sz="3200" b="1" noProof="1">
                <a:solidFill>
                  <a:srgbClr val="66FF33"/>
                </a:solidFill>
                <a:effectLst>
                  <a:outerShdw blurRad="38100" dist="38100" dir="2700000" algn="tl">
                    <a:srgbClr val="000000">
                      <a:alpha val="43137"/>
                    </a:srgbClr>
                  </a:outerShdw>
                </a:effectLst>
              </a:rPr>
              <a:t>VA TREBUI CA STUDENTUL SĂ CUNOASCĂ DOUĂ CARACTERISTICI DE DIFERENȚIERE ÎNTRE D.S.P. ȘI MICROCONTROLLER (ex. regiștrii dedicați pentru adunare și înmulțire; avantajele în privința simultaneității operațiilor – vezi deosebiri între arhitectura HARVARD și NEUMANN!) – probă ELIMINATORIE! – așa se vor obține cele 4 (patru) puncte la alegerea temei – dând un răspuns corect la întrebare!</a:t>
            </a:r>
          </a:p>
          <a:p>
            <a:pPr marL="457200" indent="-457200" algn="l">
              <a:buFont typeface="Arial" panose="020B0604020202020204" pitchFamily="34" charset="0"/>
              <a:buChar char="•"/>
            </a:pPr>
            <a:r>
              <a:rPr lang="ro-RO" sz="3200" b="1" noProof="1">
                <a:solidFill>
                  <a:srgbClr val="66FF33"/>
                </a:solidFill>
                <a:effectLst>
                  <a:outerShdw blurRad="38100" dist="38100" dir="2700000" algn="tl">
                    <a:srgbClr val="000000">
                      <a:alpha val="43137"/>
                    </a:srgbClr>
                  </a:outerShdw>
                </a:effectLst>
              </a:rPr>
              <a:t>De asemenea, se va ține cont de activitatea studentului la orele de pe parcursul semestrului (ex. răspunsuri, întrebări, completări, contribuții, orice formă de colaborare cu cadrul didactic în vederea bunului mers al procesului de predare)!</a:t>
            </a:r>
          </a:p>
        </p:txBody>
      </p:sp>
    </p:spTree>
    <p:extLst>
      <p:ext uri="{BB962C8B-B14F-4D97-AF65-F5344CB8AC3E}">
        <p14:creationId xmlns:p14="http://schemas.microsoft.com/office/powerpoint/2010/main" val="103153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1" y="1010093"/>
            <a:ext cx="12192000" cy="5847907"/>
          </a:xfrm>
        </p:spPr>
        <p:txBody>
          <a:bodyPr>
            <a:normAutofit fontScale="85000" lnSpcReduction="10000"/>
          </a:bodyPr>
          <a:lstStyle/>
          <a:p>
            <a:pPr algn="l"/>
            <a:r>
              <a:rPr lang="ro-RO" sz="3600" noProof="1">
                <a:solidFill>
                  <a:schemeClr val="bg1"/>
                </a:solidFill>
                <a:effectLst>
                  <a:outerShdw blurRad="38100" dist="38100" dir="2700000" algn="tl">
                    <a:srgbClr val="000000">
                      <a:alpha val="43137"/>
                    </a:srgbClr>
                  </a:outerShdw>
                </a:effectLst>
              </a:rPr>
              <a:t>Având în vedere faptul că există trei capitole mari (microcontroller, DSP, și microcomputer + comunicații), și trei teme de examinare cu nivel de dificultate diferit se propune următorul punctaj:</a:t>
            </a:r>
          </a:p>
          <a:p>
            <a:pPr marL="457200" indent="-457200" algn="l">
              <a:buFont typeface="Arial" panose="020B0604020202020204" pitchFamily="34" charset="0"/>
              <a:buChar char="•"/>
            </a:pPr>
            <a:r>
              <a:rPr lang="ro-RO" sz="3600" noProof="1">
                <a:solidFill>
                  <a:schemeClr val="bg1"/>
                </a:solidFill>
                <a:effectLst>
                  <a:outerShdw blurRad="38100" dist="38100" dir="2700000" algn="tl">
                    <a:srgbClr val="000000">
                      <a:alpha val="43137"/>
                    </a:srgbClr>
                  </a:outerShdw>
                </a:effectLst>
              </a:rPr>
              <a:t>Pentru </a:t>
            </a:r>
            <a:r>
              <a:rPr lang="ro-RO" sz="3600" b="1" noProof="1">
                <a:solidFill>
                  <a:srgbClr val="92D050"/>
                </a:solidFill>
                <a:effectLst>
                  <a:outerShdw blurRad="38100" dist="38100" dir="2700000" algn="tl">
                    <a:srgbClr val="000000">
                      <a:alpha val="43137"/>
                    </a:srgbClr>
                  </a:outerShdw>
                </a:effectLst>
              </a:rPr>
              <a:t>al treilea mod de examinare </a:t>
            </a:r>
            <a:r>
              <a:rPr lang="ro-RO" sz="3600" noProof="1">
                <a:solidFill>
                  <a:schemeClr val="bg1"/>
                </a:solidFill>
                <a:effectLst>
                  <a:outerShdw blurRad="38100" dist="38100" dir="2700000" algn="tl">
                    <a:srgbClr val="000000">
                      <a:alpha val="43137"/>
                    </a:srgbClr>
                  </a:outerShdw>
                </a:effectLst>
              </a:rPr>
              <a:t>și </a:t>
            </a:r>
            <a:r>
              <a:rPr lang="ro-RO" sz="3600" b="1" noProof="1">
                <a:solidFill>
                  <a:srgbClr val="92D050"/>
                </a:solidFill>
                <a:effectLst>
                  <a:outerShdw blurRad="38100" dist="38100" dir="2700000" algn="tl">
                    <a:srgbClr val="000000">
                      <a:alpha val="43137"/>
                    </a:srgbClr>
                  </a:outerShdw>
                </a:effectLst>
              </a:rPr>
              <a:t>al treilea capitol (micro-computer + comunicații)</a:t>
            </a:r>
            <a:r>
              <a:rPr lang="ro-RO" sz="3600" noProof="1">
                <a:solidFill>
                  <a:schemeClr val="bg1"/>
                </a:solidFill>
                <a:effectLst>
                  <a:outerShdw blurRad="38100" dist="38100" dir="2700000" algn="tl">
                    <a:srgbClr val="000000">
                      <a:alpha val="43137"/>
                    </a:srgbClr>
                  </a:outerShdw>
                </a:effectLst>
              </a:rPr>
              <a:t> – </a:t>
            </a:r>
            <a:r>
              <a:rPr lang="ro-RO" sz="3600" b="1" noProof="1">
                <a:solidFill>
                  <a:srgbClr val="FFFF00"/>
                </a:solidFill>
                <a:effectLst>
                  <a:outerShdw blurRad="38100" dist="38100" dir="2700000" algn="tl">
                    <a:srgbClr val="000000">
                      <a:alpha val="43137"/>
                    </a:srgbClr>
                  </a:outerShdw>
                </a:effectLst>
              </a:rPr>
              <a:t>se acordă 5 (cinci) puncte din oficiu pentru alegerea temei,</a:t>
            </a:r>
            <a:r>
              <a:rPr lang="ro-RO" sz="3600" b="1" noProof="1">
                <a:solidFill>
                  <a:srgbClr val="FF0000"/>
                </a:solidFill>
                <a:effectLst>
                  <a:outerShdw blurRad="38100" dist="38100" dir="2700000" algn="tl">
                    <a:srgbClr val="000000">
                      <a:alpha val="43137"/>
                    </a:srgbClr>
                  </a:outerShdw>
                </a:effectLst>
              </a:rPr>
              <a:t> se acordă 5 (cinci) puncte pentru realizarea conexiunii „USB over IP” sau realizarea programului PYTHON pentru interacțiunea cu ieșirile digitale</a:t>
            </a:r>
            <a:endParaRPr lang="ro-RO" sz="3600" b="1" noProof="1">
              <a:solidFill>
                <a:srgbClr val="00B0F0"/>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ro-RO" sz="3200" b="1" noProof="1">
                <a:solidFill>
                  <a:srgbClr val="66FF33"/>
                </a:solidFill>
                <a:effectLst>
                  <a:outerShdw blurRad="38100" dist="38100" dir="2700000" algn="tl">
                    <a:srgbClr val="000000">
                      <a:alpha val="43137"/>
                    </a:srgbClr>
                  </a:outerShdw>
                </a:effectLst>
              </a:rPr>
              <a:t>VA TREBUI CA STUDENTUL SĂ CUNOASCĂ DOUĂ CARACTERISTICI SPECIFICE MICRO-CALCULATORULUI (ex. Sistem de operare; Multi-Tasking și paralelismul aparent – modul de lucru „Pipe-Line”) – probă ELIMINATORIE – așa se vor obține cele 5 (cinci puncte la alegerea temei) – dând un răspuns corect la întrebare!</a:t>
            </a:r>
          </a:p>
          <a:p>
            <a:pPr marL="457200" indent="-457200" algn="l">
              <a:buFont typeface="Arial" panose="020B0604020202020204" pitchFamily="34" charset="0"/>
              <a:buChar char="•"/>
            </a:pPr>
            <a:r>
              <a:rPr lang="ro-RO" sz="3200" b="1" noProof="1">
                <a:solidFill>
                  <a:srgbClr val="66FF33"/>
                </a:solidFill>
                <a:effectLst>
                  <a:outerShdw blurRad="38100" dist="38100" dir="2700000" algn="tl">
                    <a:srgbClr val="000000">
                      <a:alpha val="43137"/>
                    </a:srgbClr>
                  </a:outerShdw>
                </a:effectLst>
              </a:rPr>
              <a:t>De asemenea, se va ține cont de activitatea studentului la orele de pe parcursul semestrului (ex. răspunsuri, întrebări, completări, contribuții, orice formă de colaborare cu cadrul didactic în vederea bunului mers al procesului de predare)!</a:t>
            </a:r>
          </a:p>
        </p:txBody>
      </p:sp>
    </p:spTree>
    <p:extLst>
      <p:ext uri="{BB962C8B-B14F-4D97-AF65-F5344CB8AC3E}">
        <p14:creationId xmlns:p14="http://schemas.microsoft.com/office/powerpoint/2010/main" val="87892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dirty="0">
                <a:solidFill>
                  <a:schemeClr val="bg1"/>
                </a:solidFill>
                <a:effectLst>
                  <a:outerShdw blurRad="38100" dist="38100" dir="2700000" algn="tl">
                    <a:srgbClr val="000000">
                      <a:alpha val="43137"/>
                    </a:srgbClr>
                  </a:outerShdw>
                </a:effectLst>
              </a:rPr>
              <a:t>Ordinea de zi:</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Principalele categorii de S.C.T.R. studiate;</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Caracteristici, destinație, aplicații;</a:t>
            </a:r>
          </a:p>
          <a:p>
            <a:pPr marL="457200" indent="-457200" algn="l">
              <a:buFont typeface="Arial" panose="020B0604020202020204" pitchFamily="34" charset="0"/>
              <a:buChar char="•"/>
            </a:pPr>
            <a:r>
              <a:rPr lang="ro-RO" sz="3200" b="1" dirty="0">
                <a:solidFill>
                  <a:srgbClr val="92D050"/>
                </a:solidFill>
                <a:effectLst>
                  <a:outerShdw blurRad="38100" dist="38100" dir="2700000" algn="tl">
                    <a:srgbClr val="000000">
                      <a:alpha val="43137"/>
                    </a:srgbClr>
                  </a:outerShdw>
                </a:effectLst>
              </a:rPr>
              <a:t>METODE DE EXAMINARE:</a:t>
            </a:r>
          </a:p>
          <a:p>
            <a:pPr marL="914400" lvl="1" indent="-457200" algn="l">
              <a:buFont typeface="Arial" panose="020B0604020202020204" pitchFamily="34" charset="0"/>
              <a:buChar char="•"/>
            </a:pPr>
            <a:r>
              <a:rPr lang="ro-RO" sz="2800" dirty="0">
                <a:solidFill>
                  <a:srgbClr val="92D050"/>
                </a:solidFill>
                <a:effectLst>
                  <a:outerShdw blurRad="38100" dist="38100" dir="2700000" algn="tl">
                    <a:srgbClr val="000000">
                      <a:alpha val="43137"/>
                    </a:srgbClr>
                  </a:outerShdw>
                </a:effectLst>
              </a:rPr>
              <a:t>Abordarea unei probleme în domeniu;</a:t>
            </a:r>
          </a:p>
          <a:p>
            <a:pPr marL="914400" lvl="1" indent="-457200" algn="l">
              <a:buFont typeface="Arial" panose="020B0604020202020204" pitchFamily="34" charset="0"/>
              <a:buChar char="•"/>
            </a:pPr>
            <a:r>
              <a:rPr lang="ro-RO" sz="2800" dirty="0">
                <a:solidFill>
                  <a:srgbClr val="92D050"/>
                </a:solidFill>
                <a:effectLst>
                  <a:outerShdw blurRad="38100" dist="38100" dir="2700000" algn="tl">
                    <a:srgbClr val="000000">
                      <a:alpha val="43137"/>
                    </a:srgbClr>
                  </a:outerShdw>
                </a:effectLst>
              </a:rPr>
              <a:t>Bareme, și metode de notare.</a:t>
            </a:r>
          </a:p>
        </p:txBody>
      </p:sp>
    </p:spTree>
    <p:extLst>
      <p:ext uri="{BB962C8B-B14F-4D97-AF65-F5344CB8AC3E}">
        <p14:creationId xmlns:p14="http://schemas.microsoft.com/office/powerpoint/2010/main" val="398342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3" name="Subtitlu 2">
            <a:extLst>
              <a:ext uri="{FF2B5EF4-FFF2-40B4-BE49-F238E27FC236}">
                <a16:creationId xmlns:a16="http://schemas.microsoft.com/office/drawing/2014/main" id="{F642562B-20BF-4103-87A7-1A1322D6CB40}"/>
              </a:ext>
            </a:extLst>
          </p:cNvPr>
          <p:cNvSpPr>
            <a:spLocks noGrp="1"/>
          </p:cNvSpPr>
          <p:nvPr>
            <p:ph type="subTitle" idx="1"/>
          </p:nvPr>
        </p:nvSpPr>
        <p:spPr>
          <a:xfrm>
            <a:off x="4635795" y="1010093"/>
            <a:ext cx="7556205" cy="5847907"/>
          </a:xfrm>
        </p:spPr>
        <p:txBody>
          <a:bodyPr>
            <a:normAutofit fontScale="92500" lnSpcReduction="20000"/>
          </a:bodyPr>
          <a:lstStyle/>
          <a:p>
            <a:pPr algn="l"/>
            <a:r>
              <a:rPr lang="ro-RO" sz="3200" b="1" noProof="1">
                <a:solidFill>
                  <a:schemeClr val="bg1"/>
                </a:solidFill>
                <a:effectLst>
                  <a:outerShdw blurRad="38100" dist="38100" dir="2700000" algn="tl">
                    <a:srgbClr val="000000">
                      <a:alpha val="43137"/>
                    </a:srgbClr>
                  </a:outerShdw>
                </a:effectLst>
              </a:rPr>
              <a:t>Tematica următorului laborator:</a:t>
            </a:r>
          </a:p>
          <a:p>
            <a:pPr marL="457200" indent="-457200" algn="l">
              <a:buFont typeface="Arial" panose="020B0604020202020204" pitchFamily="34" charset="0"/>
              <a:buChar char="•"/>
            </a:pPr>
            <a:r>
              <a:rPr lang="ro-RO" sz="3200" b="1" noProof="1">
                <a:solidFill>
                  <a:schemeClr val="bg1"/>
                </a:solidFill>
                <a:effectLst>
                  <a:outerShdw blurRad="38100" dist="38100" dir="2700000" algn="tl">
                    <a:srgbClr val="000000">
                      <a:alpha val="43137"/>
                    </a:srgbClr>
                  </a:outerShdw>
                </a:effectLst>
              </a:rPr>
              <a:t>Consultații începând cu perioada 8 – 12 Ianuarie 2018.</a:t>
            </a:r>
          </a:p>
          <a:p>
            <a:pPr algn="l"/>
            <a:r>
              <a:rPr lang="ro-RO" sz="3200" b="1" noProof="1">
                <a:solidFill>
                  <a:schemeClr val="bg1"/>
                </a:solidFill>
                <a:effectLst>
                  <a:outerShdw blurRad="38100" dist="38100" dir="2700000" algn="tl">
                    <a:srgbClr val="000000">
                      <a:alpha val="43137"/>
                    </a:srgbClr>
                  </a:outerShdw>
                </a:effectLst>
              </a:rPr>
              <a:t>Precizări:</a:t>
            </a:r>
          </a:p>
          <a:p>
            <a:pPr marL="514350" indent="-514350" algn="l">
              <a:buFont typeface="+mj-lt"/>
              <a:buAutoNum type="arabicPeriod"/>
            </a:pPr>
            <a:r>
              <a:rPr lang="ro-RO" sz="3200" b="1" noProof="1">
                <a:solidFill>
                  <a:schemeClr val="bg1"/>
                </a:solidFill>
                <a:effectLst>
                  <a:outerShdw blurRad="38100" dist="38100" dir="2700000" algn="tl">
                    <a:srgbClr val="000000">
                      <a:alpha val="43137"/>
                    </a:srgbClr>
                  </a:outerShdw>
                </a:effectLst>
              </a:rPr>
              <a:t>Răspunsurile la întrebările și cerințele de mai sus, notate în caietul de notițe personal, constituie răspunsurile la întrebările de la testul de laborator!</a:t>
            </a:r>
          </a:p>
          <a:p>
            <a:pPr marL="514350" indent="-514350" algn="l">
              <a:buFont typeface="+mj-lt"/>
              <a:buAutoNum type="arabicPeriod"/>
            </a:pPr>
            <a:r>
              <a:rPr lang="ro-RO" sz="3200" b="1" noProof="1">
                <a:solidFill>
                  <a:schemeClr val="bg1"/>
                </a:solidFill>
                <a:effectLst>
                  <a:outerShdw blurRad="38100" dist="38100" dir="2700000" algn="tl">
                    <a:srgbClr val="000000">
                      <a:alpha val="43137"/>
                    </a:srgbClr>
                  </a:outerShdw>
                </a:effectLst>
              </a:rPr>
              <a:t>Prezența la laborator este validată, doar la sfârșitul ședinței, în urma verificării caietului de notițe de către cadrul didactic!</a:t>
            </a:r>
          </a:p>
          <a:p>
            <a:pPr marL="514350" indent="-514350" algn="l">
              <a:buFont typeface="+mj-lt"/>
              <a:buAutoNum type="arabicPeriod"/>
            </a:pPr>
            <a:r>
              <a:rPr lang="ro-RO" sz="3200" b="1" noProof="1">
                <a:solidFill>
                  <a:schemeClr val="bg1"/>
                </a:solidFill>
                <a:effectLst>
                  <a:outerShdw blurRad="38100" dist="38100" dir="2700000" algn="tl">
                    <a:srgbClr val="000000">
                      <a:alpha val="43137"/>
                    </a:srgbClr>
                  </a:outerShdw>
                </a:effectLst>
              </a:rPr>
              <a:t>Caietul de notițe personal trebuie prezentat corect și commplet, la testul final de laborator, și se acceptă consultarea lui în timpul testului!</a:t>
            </a:r>
            <a:endParaRPr lang="ro-RO" sz="3200" noProof="1">
              <a:solidFill>
                <a:schemeClr val="bg1"/>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p:txBody>
      </p:sp>
      <p:pic>
        <p:nvPicPr>
          <p:cNvPr id="5" name="Imagine 4">
            <a:extLst>
              <a:ext uri="{FF2B5EF4-FFF2-40B4-BE49-F238E27FC236}">
                <a16:creationId xmlns:a16="http://schemas.microsoft.com/office/drawing/2014/main" id="{0AA71DD1-AEB9-4F45-9ABC-02146F123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7" y="3937879"/>
            <a:ext cx="3893494" cy="2920121"/>
          </a:xfrm>
          <a:prstGeom prst="rect">
            <a:avLst/>
          </a:prstGeom>
          <a:effectLst>
            <a:softEdge rad="635000"/>
          </a:effectLst>
        </p:spPr>
      </p:pic>
      <p:pic>
        <p:nvPicPr>
          <p:cNvPr id="7" name="Imagine 4">
            <a:extLst>
              <a:ext uri="{FF2B5EF4-FFF2-40B4-BE49-F238E27FC236}">
                <a16:creationId xmlns:a16="http://schemas.microsoft.com/office/drawing/2014/main" id="{E8917805-2AEA-4565-9024-F38252792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2585"/>
            <a:ext cx="4635795" cy="3476846"/>
          </a:xfrm>
          <a:prstGeom prst="rect">
            <a:avLst/>
          </a:prstGeom>
          <a:effectLst>
            <a:softEdge rad="635000"/>
          </a:effectLst>
        </p:spPr>
      </p:pic>
    </p:spTree>
    <p:extLst>
      <p:ext uri="{BB962C8B-B14F-4D97-AF65-F5344CB8AC3E}">
        <p14:creationId xmlns:p14="http://schemas.microsoft.com/office/powerpoint/2010/main" val="2282090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3" name="Subtitlu 2">
            <a:extLst>
              <a:ext uri="{FF2B5EF4-FFF2-40B4-BE49-F238E27FC236}">
                <a16:creationId xmlns:a16="http://schemas.microsoft.com/office/drawing/2014/main" id="{F642562B-20BF-4103-87A7-1A1322D6CB40}"/>
              </a:ext>
            </a:extLst>
          </p:cNvPr>
          <p:cNvSpPr>
            <a:spLocks noGrp="1"/>
          </p:cNvSpPr>
          <p:nvPr>
            <p:ph type="subTitle" idx="1"/>
          </p:nvPr>
        </p:nvSpPr>
        <p:spPr>
          <a:xfrm>
            <a:off x="1" y="1010093"/>
            <a:ext cx="12192000" cy="5847907"/>
          </a:xfrm>
        </p:spPr>
        <p:txBody>
          <a:bodyPr>
            <a:normAutofit fontScale="70000" lnSpcReduction="20000"/>
          </a:bodyPr>
          <a:lstStyle/>
          <a:p>
            <a:pPr algn="just"/>
            <a:r>
              <a:rPr lang="ro-RO" sz="3200" b="1" noProof="1">
                <a:solidFill>
                  <a:schemeClr val="bg1"/>
                </a:solidFill>
                <a:effectLst>
                  <a:outerShdw blurRad="38100" dist="38100" dir="2700000" algn="tl">
                    <a:srgbClr val="000000">
                      <a:alpha val="43137"/>
                    </a:srgbClr>
                  </a:outerShdw>
                </a:effectLst>
              </a:rPr>
              <a:t>Pentru mai multe detalii cu privire la starea actuală a prezențelor și regulamentelor, dar și pentru descărcarea materialelor necesare accesați pagina:</a:t>
            </a:r>
          </a:p>
          <a:p>
            <a:pPr algn="just"/>
            <a:endParaRPr lang="ro-RO" sz="3200" b="1" noProof="1">
              <a:solidFill>
                <a:schemeClr val="bg1"/>
              </a:solidFill>
              <a:effectLst>
                <a:outerShdw blurRad="38100" dist="38100" dir="2700000" algn="tl">
                  <a:srgbClr val="000000">
                    <a:alpha val="43137"/>
                  </a:srgbClr>
                </a:outerShdw>
              </a:effectLst>
            </a:endParaRPr>
          </a:p>
          <a:p>
            <a:pPr algn="just"/>
            <a:r>
              <a:rPr lang="ro-RO" sz="3200" b="1" noProof="1">
                <a:solidFill>
                  <a:srgbClr val="66FF33"/>
                </a:solidFill>
                <a:effectLst>
                  <a:outerShdw blurRad="38100" dist="38100" dir="2700000" algn="tl">
                    <a:srgbClr val="000000">
                      <a:alpha val="43137"/>
                    </a:srgbClr>
                  </a:outerShdw>
                </a:effectLst>
              </a:rPr>
              <a:t>Examenul va avea loc în data de 15 Ianuarie 2018;</a:t>
            </a:r>
          </a:p>
          <a:p>
            <a:pPr algn="just"/>
            <a:r>
              <a:rPr lang="ro-RO" sz="3200" b="1" noProof="1">
                <a:solidFill>
                  <a:srgbClr val="66FF33"/>
                </a:solidFill>
                <a:effectLst>
                  <a:outerShdw blurRad="38100" dist="38100" dir="2700000" algn="tl">
                    <a:srgbClr val="000000">
                      <a:alpha val="43137"/>
                    </a:srgbClr>
                  </a:outerShdw>
                </a:effectLst>
              </a:rPr>
              <a:t>Modurile de examinare sunt la alegere;</a:t>
            </a:r>
          </a:p>
          <a:p>
            <a:pPr algn="just"/>
            <a:r>
              <a:rPr lang="ro-RO" sz="3200" b="1" noProof="1">
                <a:solidFill>
                  <a:srgbClr val="66FF33"/>
                </a:solidFill>
                <a:effectLst>
                  <a:outerShdw blurRad="38100" dist="38100" dir="2700000" algn="tl">
                    <a:srgbClr val="000000">
                      <a:alpha val="43137"/>
                    </a:srgbClr>
                  </a:outerShdw>
                </a:effectLst>
              </a:rPr>
              <a:t>În perioada 8 – 12 Ianuarie 2018 studenții pot contacta cadrul didactic (pentru laborator) cu privire la consultații și chiar exersarea aptitudinilor privitoare la examen! (între orele 9:00 – 15:00 – 16:00).</a:t>
            </a:r>
          </a:p>
          <a:p>
            <a:pPr algn="just"/>
            <a:endParaRPr lang="ro-RO" sz="3200" b="1" noProof="1">
              <a:solidFill>
                <a:schemeClr val="bg1"/>
              </a:solidFill>
              <a:effectLst>
                <a:outerShdw blurRad="38100" dist="38100" dir="2700000" algn="tl">
                  <a:srgbClr val="000000">
                    <a:alpha val="43137"/>
                  </a:srgbClr>
                </a:outerShdw>
              </a:effectLst>
            </a:endParaRPr>
          </a:p>
          <a:p>
            <a:pPr algn="just"/>
            <a:r>
              <a:rPr lang="ro-RO" sz="3200" b="1" noProof="1">
                <a:solidFill>
                  <a:schemeClr val="bg1"/>
                </a:solidFill>
                <a:effectLst>
                  <a:outerShdw blurRad="38100" dist="38100" dir="2700000" algn="tl">
                    <a:srgbClr val="000000">
                      <a:alpha val="43137"/>
                    </a:srgbClr>
                  </a:outerShdw>
                </a:effectLst>
                <a:hlinkClick r:id="rId2"/>
              </a:rPr>
              <a:t>http://epe.utcluj.ro/index.php/sisteme-de-calcul-in-timp-real/</a:t>
            </a:r>
            <a:endParaRPr lang="ro-RO" sz="3200" b="1" noProof="1">
              <a:solidFill>
                <a:schemeClr val="bg1"/>
              </a:solidFill>
              <a:effectLst>
                <a:outerShdw blurRad="38100" dist="38100" dir="2700000" algn="tl">
                  <a:srgbClr val="000000">
                    <a:alpha val="43137"/>
                  </a:srgbClr>
                </a:outerShdw>
              </a:effectLst>
            </a:endParaRPr>
          </a:p>
          <a:p>
            <a:pPr algn="just"/>
            <a:endParaRPr lang="ro-RO" sz="3200" b="1" noProof="1">
              <a:solidFill>
                <a:schemeClr val="bg1"/>
              </a:solidFill>
              <a:effectLst>
                <a:outerShdw blurRad="38100" dist="38100" dir="2700000" algn="tl">
                  <a:srgbClr val="000000">
                    <a:alpha val="43137"/>
                  </a:srgbClr>
                </a:outerShdw>
              </a:effectLst>
            </a:endParaRPr>
          </a:p>
          <a:p>
            <a:r>
              <a:rPr lang="ro-RO" sz="4800" b="1" noProof="1">
                <a:solidFill>
                  <a:schemeClr val="bg1"/>
                </a:solidFill>
                <a:effectLst>
                  <a:outerShdw blurRad="38100" dist="38100" dir="2700000" algn="tl">
                    <a:srgbClr val="000000">
                      <a:alpha val="43137"/>
                    </a:srgbClr>
                  </a:outerShdw>
                </a:effectLst>
              </a:rPr>
              <a:t>Vă mulțumesc pentru atenție!</a:t>
            </a:r>
          </a:p>
          <a:p>
            <a:pPr algn="r"/>
            <a:endParaRPr lang="ro-RO" sz="2800" noProof="1">
              <a:solidFill>
                <a:schemeClr val="bg1"/>
              </a:solidFill>
              <a:effectLst>
                <a:outerShdw blurRad="38100" dist="38100" dir="2700000" algn="tl">
                  <a:srgbClr val="000000">
                    <a:alpha val="43137"/>
                  </a:srgbClr>
                </a:outerShdw>
              </a:effectLst>
            </a:endParaRPr>
          </a:p>
          <a:p>
            <a:pPr algn="r"/>
            <a:r>
              <a:rPr lang="ro-RO" sz="2800" noProof="1">
                <a:solidFill>
                  <a:schemeClr val="bg1"/>
                </a:solidFill>
                <a:effectLst>
                  <a:outerShdw blurRad="38100" dist="38100" dir="2700000" algn="tl">
                    <a:srgbClr val="000000">
                      <a:alpha val="43137"/>
                    </a:srgbClr>
                  </a:outerShdw>
                </a:effectLst>
              </a:rPr>
              <a:t>Ing. mast.: Pintilie Lucian Nicolae</a:t>
            </a:r>
          </a:p>
          <a:p>
            <a:pPr algn="r"/>
            <a:r>
              <a:rPr lang="ro-RO" sz="2800" noProof="1">
                <a:solidFill>
                  <a:schemeClr val="bg1"/>
                </a:solidFill>
                <a:effectLst>
                  <a:outerShdw blurRad="38100" dist="38100" dir="2700000" algn="tl">
                    <a:srgbClr val="000000">
                      <a:alpha val="43137"/>
                    </a:srgbClr>
                  </a:outerShdw>
                </a:effectLst>
              </a:rPr>
              <a:t>E-mail: </a:t>
            </a:r>
            <a:r>
              <a:rPr lang="ro-RO" sz="2800" noProof="1">
                <a:solidFill>
                  <a:schemeClr val="bg1"/>
                </a:solidFill>
                <a:effectLst>
                  <a:outerShdw blurRad="38100" dist="38100" dir="2700000" algn="tl">
                    <a:srgbClr val="000000">
                      <a:alpha val="43137"/>
                    </a:srgbClr>
                  </a:outerShdw>
                </a:effectLst>
                <a:hlinkClick r:id="rId3"/>
              </a:rPr>
              <a:t>Lucian.Pintilie@emd.utcluj.ro</a:t>
            </a:r>
            <a:endParaRPr lang="ro-RO" sz="2800" noProof="1">
              <a:solidFill>
                <a:schemeClr val="bg1"/>
              </a:solidFill>
              <a:effectLst>
                <a:outerShdw blurRad="38100" dist="38100" dir="2700000" algn="tl">
                  <a:srgbClr val="000000">
                    <a:alpha val="43137"/>
                  </a:srgbClr>
                </a:outerShdw>
              </a:effectLst>
            </a:endParaRPr>
          </a:p>
          <a:p>
            <a:pPr algn="r"/>
            <a:r>
              <a:rPr lang="ro-RO" sz="2800" noProof="1">
                <a:solidFill>
                  <a:schemeClr val="bg1"/>
                </a:solidFill>
                <a:effectLst>
                  <a:outerShdw blurRad="38100" dist="38100" dir="2700000" algn="tl">
                    <a:srgbClr val="000000">
                      <a:alpha val="43137"/>
                    </a:srgbClr>
                  </a:outerShdw>
                </a:effectLst>
              </a:rPr>
              <a:t>Web: </a:t>
            </a:r>
            <a:r>
              <a:rPr lang="ro-RO" sz="2800" noProof="1">
                <a:solidFill>
                  <a:schemeClr val="bg1"/>
                </a:solidFill>
                <a:effectLst>
                  <a:outerShdw blurRad="38100" dist="38100" dir="2700000" algn="tl">
                    <a:srgbClr val="000000">
                      <a:alpha val="43137"/>
                    </a:srgbClr>
                  </a:outerShdw>
                </a:effectLst>
                <a:hlinkClick r:id="rId4"/>
              </a:rPr>
              <a:t>http://epe.utcluj.ro/index.php/pintilie-lucian-nicolae/</a:t>
            </a:r>
            <a:endParaRPr lang="ro-RO" sz="2800" noProof="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430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3" name="Subtitlu 2">
            <a:extLst>
              <a:ext uri="{FF2B5EF4-FFF2-40B4-BE49-F238E27FC236}">
                <a16:creationId xmlns:a16="http://schemas.microsoft.com/office/drawing/2014/main" id="{F642562B-20BF-4103-87A7-1A1322D6CB40}"/>
              </a:ext>
            </a:extLst>
          </p:cNvPr>
          <p:cNvSpPr>
            <a:spLocks noGrp="1"/>
          </p:cNvSpPr>
          <p:nvPr>
            <p:ph type="subTitle" idx="1"/>
          </p:nvPr>
        </p:nvSpPr>
        <p:spPr>
          <a:xfrm>
            <a:off x="4635795" y="1010093"/>
            <a:ext cx="7556205" cy="5847907"/>
          </a:xfrm>
        </p:spPr>
        <p:txBody>
          <a:bodyPr>
            <a:normAutofit/>
          </a:bodyPr>
          <a:lstStyle/>
          <a:p>
            <a:pPr algn="l"/>
            <a:r>
              <a:rPr lang="ro-RO" sz="3200" b="1" noProof="1">
                <a:solidFill>
                  <a:schemeClr val="bg1"/>
                </a:solidFill>
                <a:effectLst>
                  <a:outerShdw blurRad="38100" dist="38100" dir="2700000" algn="tl">
                    <a:srgbClr val="000000">
                      <a:alpha val="43137"/>
                    </a:srgbClr>
                  </a:outerShdw>
                </a:effectLst>
              </a:rPr>
              <a:t>Semnificația marcajelor și culorilor:</a:t>
            </a:r>
          </a:p>
          <a:p>
            <a:pPr marL="457200" indent="-457200" algn="l">
              <a:buFont typeface="Arial" panose="020B0604020202020204" pitchFamily="34" charset="0"/>
              <a:buChar char="•"/>
            </a:pPr>
            <a:r>
              <a:rPr lang="ro-RO" sz="3200" b="1" noProof="1">
                <a:solidFill>
                  <a:schemeClr val="bg1"/>
                </a:solidFill>
                <a:effectLst>
                  <a:outerShdw blurRad="38100" dist="38100" dir="2700000" algn="tl">
                    <a:srgbClr val="000000">
                      <a:alpha val="43137"/>
                    </a:srgbClr>
                  </a:outerShdw>
                </a:effectLst>
              </a:rPr>
              <a:t>Obiectiv de atins;</a:t>
            </a:r>
          </a:p>
          <a:p>
            <a:pPr marL="457200" indent="-457200" algn="l">
              <a:buFont typeface="Arial" panose="020B0604020202020204" pitchFamily="34" charset="0"/>
              <a:buChar char="•"/>
            </a:pPr>
            <a:r>
              <a:rPr lang="ro-RO" sz="3200" b="1" noProof="1">
                <a:solidFill>
                  <a:srgbClr val="FFC000"/>
                </a:solidFill>
                <a:effectLst>
                  <a:outerShdw blurRad="38100" dist="38100" dir="2700000" algn="tl">
                    <a:srgbClr val="000000">
                      <a:alpha val="43137"/>
                    </a:srgbClr>
                  </a:outerShdw>
                </a:effectLst>
              </a:rPr>
              <a:t>Obiectiv în curs de discuție / dezbatere;</a:t>
            </a:r>
          </a:p>
          <a:p>
            <a:pPr marL="457200" indent="-457200" algn="l">
              <a:buFont typeface="Arial" panose="020B0604020202020204" pitchFamily="34" charset="0"/>
              <a:buChar char="•"/>
            </a:pPr>
            <a:r>
              <a:rPr lang="ro-RO" sz="3200" b="1" noProof="1">
                <a:solidFill>
                  <a:srgbClr val="92D050"/>
                </a:solidFill>
                <a:effectLst>
                  <a:outerShdw blurRad="38100" dist="38100" dir="2700000" algn="tl">
                    <a:srgbClr val="000000">
                      <a:alpha val="43137"/>
                    </a:srgbClr>
                  </a:outerShdw>
                </a:effectLst>
              </a:rPr>
              <a:t>Obiectiv îndeplinit.</a:t>
            </a:r>
          </a:p>
          <a:p>
            <a:pPr marL="457200" indent="-457200" algn="just">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a:p>
            <a:pPr marL="457200" indent="-457200" algn="just">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Tree>
    <p:extLst>
      <p:ext uri="{BB962C8B-B14F-4D97-AF65-F5344CB8AC3E}">
        <p14:creationId xmlns:p14="http://schemas.microsoft.com/office/powerpoint/2010/main" val="288706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dirty="0">
                <a:solidFill>
                  <a:schemeClr val="bg1"/>
                </a:solidFill>
                <a:effectLst>
                  <a:outerShdw blurRad="38100" dist="38100" dir="2700000" algn="tl">
                    <a:srgbClr val="000000">
                      <a:alpha val="43137"/>
                    </a:srgbClr>
                  </a:outerShdw>
                </a:effectLst>
              </a:rPr>
              <a:t>Ordinea de zi:</a:t>
            </a:r>
          </a:p>
          <a:p>
            <a:pPr marL="457200" indent="-457200" algn="l">
              <a:buFont typeface="Arial" panose="020B0604020202020204" pitchFamily="34" charset="0"/>
              <a:buChar char="•"/>
            </a:pPr>
            <a:r>
              <a:rPr lang="ro-RO" sz="3200" dirty="0">
                <a:solidFill>
                  <a:schemeClr val="bg1"/>
                </a:solidFill>
                <a:effectLst>
                  <a:outerShdw blurRad="38100" dist="38100" dir="2700000" algn="tl">
                    <a:srgbClr val="000000">
                      <a:alpha val="43137"/>
                    </a:srgbClr>
                  </a:outerShdw>
                </a:effectLst>
              </a:rPr>
              <a:t>Principalele categorii de S.C.T.R. studiate;</a:t>
            </a:r>
          </a:p>
          <a:p>
            <a:pPr marL="457200" indent="-457200" algn="l">
              <a:buFont typeface="Arial" panose="020B0604020202020204" pitchFamily="34" charset="0"/>
              <a:buChar char="•"/>
            </a:pPr>
            <a:r>
              <a:rPr lang="ro-RO" sz="3200" dirty="0">
                <a:solidFill>
                  <a:schemeClr val="bg1"/>
                </a:solidFill>
                <a:effectLst>
                  <a:outerShdw blurRad="38100" dist="38100" dir="2700000" algn="tl">
                    <a:srgbClr val="000000">
                      <a:alpha val="43137"/>
                    </a:srgbClr>
                  </a:outerShdw>
                </a:effectLst>
              </a:rPr>
              <a:t>Caracteristici, destinație, aplicații;</a:t>
            </a:r>
          </a:p>
          <a:p>
            <a:pPr marL="457200" indent="-457200" algn="l">
              <a:buFont typeface="Arial" panose="020B0604020202020204" pitchFamily="34" charset="0"/>
              <a:buChar char="•"/>
            </a:pPr>
            <a:r>
              <a:rPr lang="ro-RO" sz="3200" b="1" dirty="0">
                <a:solidFill>
                  <a:schemeClr val="bg1"/>
                </a:solidFill>
                <a:effectLst>
                  <a:outerShdw blurRad="38100" dist="38100" dir="2700000" algn="tl">
                    <a:srgbClr val="000000">
                      <a:alpha val="43137"/>
                    </a:srgbClr>
                  </a:outerShdw>
                </a:effectLst>
              </a:rPr>
              <a:t>METODE DE EXAMINARE:</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Abordarea unei probleme în domeniu;</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Bareme, și metode de notare.</a:t>
            </a:r>
          </a:p>
          <a:p>
            <a:pPr marL="457200" indent="-457200" algn="l">
              <a:buFont typeface="Arial" panose="020B0604020202020204" pitchFamily="34" charset="0"/>
              <a:buChar char="•"/>
            </a:pPr>
            <a:endParaRPr lang="ro-RO"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757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dirty="0">
                <a:solidFill>
                  <a:schemeClr val="bg1"/>
                </a:solidFill>
                <a:effectLst>
                  <a:outerShdw blurRad="38100" dist="38100" dir="2700000" algn="tl">
                    <a:srgbClr val="000000">
                      <a:alpha val="43137"/>
                    </a:srgbClr>
                  </a:outerShdw>
                </a:effectLst>
              </a:rPr>
              <a:t>Ordinea de zi:</a:t>
            </a:r>
          </a:p>
          <a:p>
            <a:pPr marL="457200" indent="-457200" algn="l">
              <a:buFont typeface="Arial" panose="020B0604020202020204" pitchFamily="34" charset="0"/>
              <a:buChar char="•"/>
            </a:pPr>
            <a:r>
              <a:rPr lang="ro-RO" sz="3200" dirty="0">
                <a:solidFill>
                  <a:srgbClr val="FFC000"/>
                </a:solidFill>
                <a:effectLst>
                  <a:outerShdw blurRad="38100" dist="38100" dir="2700000" algn="tl">
                    <a:srgbClr val="000000">
                      <a:alpha val="43137"/>
                    </a:srgbClr>
                  </a:outerShdw>
                </a:effectLst>
              </a:rPr>
              <a:t>Principalele categorii de S.C.T.R. studiate;</a:t>
            </a:r>
          </a:p>
          <a:p>
            <a:pPr marL="457200" indent="-457200" algn="l">
              <a:buFont typeface="Arial" panose="020B0604020202020204" pitchFamily="34" charset="0"/>
              <a:buChar char="•"/>
            </a:pPr>
            <a:r>
              <a:rPr lang="ro-RO" sz="3200" dirty="0">
                <a:solidFill>
                  <a:schemeClr val="bg1"/>
                </a:solidFill>
                <a:effectLst>
                  <a:outerShdw blurRad="38100" dist="38100" dir="2700000" algn="tl">
                    <a:srgbClr val="000000">
                      <a:alpha val="43137"/>
                    </a:srgbClr>
                  </a:outerShdw>
                </a:effectLst>
              </a:rPr>
              <a:t>Caracteristici, destinație, aplicații;</a:t>
            </a:r>
          </a:p>
          <a:p>
            <a:pPr marL="457200" indent="-457200" algn="l">
              <a:buFont typeface="Arial" panose="020B0604020202020204" pitchFamily="34" charset="0"/>
              <a:buChar char="•"/>
            </a:pPr>
            <a:r>
              <a:rPr lang="ro-RO" sz="3200" b="1" dirty="0">
                <a:solidFill>
                  <a:schemeClr val="bg1"/>
                </a:solidFill>
                <a:effectLst>
                  <a:outerShdw blurRad="38100" dist="38100" dir="2700000" algn="tl">
                    <a:srgbClr val="000000">
                      <a:alpha val="43137"/>
                    </a:srgbClr>
                  </a:outerShdw>
                </a:effectLst>
              </a:rPr>
              <a:t>METODE DE EXAMINARE:</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Abordarea unei probleme în domeniu;</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Bareme, și metode de notare.</a:t>
            </a:r>
          </a:p>
          <a:p>
            <a:pPr marL="457200" indent="-457200" algn="l">
              <a:buFont typeface="Arial" panose="020B0604020202020204" pitchFamily="34" charset="0"/>
              <a:buChar char="•"/>
            </a:pPr>
            <a:endParaRPr lang="ro-RO"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4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noProof="1">
                <a:solidFill>
                  <a:schemeClr val="bg1"/>
                </a:solidFill>
                <a:effectLst>
                  <a:outerShdw blurRad="38100" dist="38100" dir="2700000" algn="tl">
                    <a:srgbClr val="000000">
                      <a:alpha val="43137"/>
                    </a:srgbClr>
                  </a:outerShdw>
                </a:effectLst>
              </a:rPr>
              <a:t>Sunt trei, mari categorii de S.C.T.R.:</a:t>
            </a:r>
          </a:p>
          <a:p>
            <a:pPr marL="457200" indent="-457200" algn="l">
              <a:buFont typeface="Arial" panose="020B0604020202020204" pitchFamily="34" charset="0"/>
              <a:buChar char="•"/>
            </a:pPr>
            <a:r>
              <a:rPr lang="ro-RO" sz="3200" noProof="1">
                <a:solidFill>
                  <a:schemeClr val="bg1"/>
                </a:solidFill>
                <a:effectLst>
                  <a:outerShdw blurRad="38100" dist="38100" dir="2700000" algn="tl">
                    <a:srgbClr val="000000">
                      <a:alpha val="43137"/>
                    </a:srgbClr>
                  </a:outerShdw>
                </a:effectLst>
              </a:rPr>
              <a:t>Microcontrollerele – ex. Arduino;</a:t>
            </a:r>
          </a:p>
          <a:p>
            <a:pPr marL="457200" indent="-457200" algn="l">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ro-RO" sz="3200" noProof="1">
                <a:solidFill>
                  <a:schemeClr val="bg1"/>
                </a:solidFill>
                <a:effectLst>
                  <a:outerShdw blurRad="38100" dist="38100" dir="2700000" algn="tl">
                    <a:srgbClr val="000000">
                      <a:alpha val="43137"/>
                    </a:srgbClr>
                  </a:outerShdw>
                </a:effectLst>
              </a:rPr>
              <a:t>Procesoarele digitale de semnal (eng. D.S.P. Digital Signal Processor) – ex. Texas Instruments TMS320 C200 F28xx, F2877x;</a:t>
            </a:r>
          </a:p>
          <a:p>
            <a:pPr algn="l"/>
            <a:endParaRPr lang="ro-RO" sz="3200" b="1" noProof="1">
              <a:solidFill>
                <a:schemeClr val="bg1"/>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ro-RO" sz="3200" noProof="1">
                <a:solidFill>
                  <a:schemeClr val="bg1"/>
                </a:solidFill>
                <a:effectLst>
                  <a:outerShdw blurRad="38100" dist="38100" dir="2700000" algn="tl">
                    <a:srgbClr val="000000">
                      <a:alpha val="43137"/>
                    </a:srgbClr>
                  </a:outerShdw>
                </a:effectLst>
              </a:rPr>
              <a:t>Micro-calculatoarele sau sistemele înglobate într-un cip centralizat (eng. S.O.C. - System On a Chip) – ex. Raspberry Pi 3 model B.</a:t>
            </a:r>
          </a:p>
          <a:p>
            <a:pPr marL="457200" indent="-457200" algn="l">
              <a:buFont typeface="Arial" panose="020B0604020202020204" pitchFamily="34" charset="0"/>
              <a:buChar char="•"/>
            </a:pPr>
            <a:endParaRPr lang="ro-RO" sz="3200" noProof="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952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F490DA67-595C-4938-9AB4-15691662D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649" y="3081969"/>
            <a:ext cx="3189380" cy="4362682"/>
          </a:xfrm>
          <a:prstGeom prst="rect">
            <a:avLst/>
          </a:prstGeom>
          <a:effectLst>
            <a:softEdge rad="635000"/>
          </a:effectLst>
        </p:spPr>
      </p:pic>
      <p:pic>
        <p:nvPicPr>
          <p:cNvPr id="10" name="Imagine 9">
            <a:extLst>
              <a:ext uri="{FF2B5EF4-FFF2-40B4-BE49-F238E27FC236}">
                <a16:creationId xmlns:a16="http://schemas.microsoft.com/office/drawing/2014/main" id="{78EC4A64-F1F6-4024-A8D2-D69EBB1D370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rot="5400000">
            <a:off x="4848340" y="-485661"/>
            <a:ext cx="6858000" cy="7829322"/>
          </a:xfrm>
          <a:prstGeom prst="rect">
            <a:avLst/>
          </a:prstGeom>
          <a:effectLst>
            <a:softEdge rad="635000"/>
          </a:effectLst>
        </p:spPr>
      </p:pic>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pic>
        <p:nvPicPr>
          <p:cNvPr id="6" name="Imagine 4">
            <a:extLst>
              <a:ext uri="{FF2B5EF4-FFF2-40B4-BE49-F238E27FC236}">
                <a16:creationId xmlns:a16="http://schemas.microsoft.com/office/drawing/2014/main" id="{EAA01312-B619-46C5-8A57-CC274BEAC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1696"/>
            <a:ext cx="4635795" cy="3338623"/>
          </a:xfrm>
          <a:prstGeom prst="rect">
            <a:avLst/>
          </a:prstGeom>
          <a:effectLst>
            <a:softEdge rad="635000"/>
          </a:effectLst>
        </p:spPr>
      </p:pic>
      <p:sp>
        <p:nvSpPr>
          <p:cNvPr id="13" name="Subtitlu 2">
            <a:extLst>
              <a:ext uri="{FF2B5EF4-FFF2-40B4-BE49-F238E27FC236}">
                <a16:creationId xmlns:a16="http://schemas.microsoft.com/office/drawing/2014/main" id="{60337341-82BD-4F53-AEC6-04C2D4002CAC}"/>
              </a:ext>
            </a:extLst>
          </p:cNvPr>
          <p:cNvSpPr>
            <a:spLocks noGrp="1"/>
          </p:cNvSpPr>
          <p:nvPr>
            <p:ph type="subTitle" idx="1"/>
          </p:nvPr>
        </p:nvSpPr>
        <p:spPr>
          <a:xfrm>
            <a:off x="4635795" y="1010093"/>
            <a:ext cx="7556205" cy="5847907"/>
          </a:xfrm>
        </p:spPr>
        <p:txBody>
          <a:bodyPr>
            <a:normAutofit/>
          </a:bodyPr>
          <a:lstStyle/>
          <a:p>
            <a:pPr algn="l"/>
            <a:r>
              <a:rPr lang="ro-RO" sz="3600" b="1" dirty="0">
                <a:solidFill>
                  <a:schemeClr val="bg1"/>
                </a:solidFill>
                <a:effectLst>
                  <a:outerShdw blurRad="38100" dist="38100" dir="2700000" algn="tl">
                    <a:srgbClr val="000000">
                      <a:alpha val="43137"/>
                    </a:srgbClr>
                  </a:outerShdw>
                </a:effectLst>
              </a:rPr>
              <a:t>Ordinea de zi:</a:t>
            </a:r>
          </a:p>
          <a:p>
            <a:pPr marL="457200" indent="-457200" algn="l">
              <a:buFont typeface="Arial" panose="020B0604020202020204" pitchFamily="34" charset="0"/>
              <a:buChar char="•"/>
            </a:pPr>
            <a:r>
              <a:rPr lang="ro-RO" sz="3200" dirty="0">
                <a:solidFill>
                  <a:srgbClr val="92D050"/>
                </a:solidFill>
                <a:effectLst>
                  <a:outerShdw blurRad="38100" dist="38100" dir="2700000" algn="tl">
                    <a:srgbClr val="000000">
                      <a:alpha val="43137"/>
                    </a:srgbClr>
                  </a:outerShdw>
                </a:effectLst>
              </a:rPr>
              <a:t>Principalele categorii de S.C.T.R. studiate;</a:t>
            </a:r>
          </a:p>
          <a:p>
            <a:pPr marL="457200" indent="-457200" algn="l">
              <a:buFont typeface="Arial" panose="020B0604020202020204" pitchFamily="34" charset="0"/>
              <a:buChar char="•"/>
            </a:pPr>
            <a:r>
              <a:rPr lang="ro-RO" sz="3200" dirty="0">
                <a:solidFill>
                  <a:srgbClr val="FFC000"/>
                </a:solidFill>
                <a:effectLst>
                  <a:outerShdw blurRad="38100" dist="38100" dir="2700000" algn="tl">
                    <a:srgbClr val="000000">
                      <a:alpha val="43137"/>
                    </a:srgbClr>
                  </a:outerShdw>
                </a:effectLst>
              </a:rPr>
              <a:t>Caracteristici, destinație, aplicații;</a:t>
            </a:r>
          </a:p>
          <a:p>
            <a:pPr marL="457200" indent="-457200" algn="l">
              <a:buFont typeface="Arial" panose="020B0604020202020204" pitchFamily="34" charset="0"/>
              <a:buChar char="•"/>
            </a:pPr>
            <a:r>
              <a:rPr lang="ro-RO" sz="3200" b="1" dirty="0">
                <a:solidFill>
                  <a:schemeClr val="bg1"/>
                </a:solidFill>
                <a:effectLst>
                  <a:outerShdw blurRad="38100" dist="38100" dir="2700000" algn="tl">
                    <a:srgbClr val="000000">
                      <a:alpha val="43137"/>
                    </a:srgbClr>
                  </a:outerShdw>
                </a:effectLst>
              </a:rPr>
              <a:t>METODE DE EXAMINARE:</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Abordarea unei probleme în domeniu;</a:t>
            </a:r>
          </a:p>
          <a:p>
            <a:pPr marL="914400" lvl="1" indent="-457200" algn="l">
              <a:buFont typeface="Arial" panose="020B0604020202020204" pitchFamily="34" charset="0"/>
              <a:buChar char="•"/>
            </a:pPr>
            <a:r>
              <a:rPr lang="ro-RO" sz="2800" dirty="0">
                <a:solidFill>
                  <a:schemeClr val="bg1"/>
                </a:solidFill>
                <a:effectLst>
                  <a:outerShdw blurRad="38100" dist="38100" dir="2700000" algn="tl">
                    <a:srgbClr val="000000">
                      <a:alpha val="43137"/>
                    </a:srgbClr>
                  </a:outerShdw>
                </a:effectLst>
              </a:rPr>
              <a:t>Bareme, și metode de notare.</a:t>
            </a:r>
          </a:p>
          <a:p>
            <a:pPr marL="457200" indent="-457200" algn="l">
              <a:buFont typeface="Arial" panose="020B0604020202020204" pitchFamily="34" charset="0"/>
              <a:buChar char="•"/>
            </a:pPr>
            <a:endParaRPr lang="ro-RO"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1441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graphicFrame>
        <p:nvGraphicFramePr>
          <p:cNvPr id="4" name="Tabel 3">
            <a:extLst>
              <a:ext uri="{FF2B5EF4-FFF2-40B4-BE49-F238E27FC236}">
                <a16:creationId xmlns:a16="http://schemas.microsoft.com/office/drawing/2014/main" id="{49F0647A-2FAD-4182-8CF5-65B344064DB5}"/>
              </a:ext>
            </a:extLst>
          </p:cNvPr>
          <p:cNvGraphicFramePr>
            <a:graphicFrameLocks noGrp="1"/>
          </p:cNvGraphicFramePr>
          <p:nvPr>
            <p:extLst>
              <p:ext uri="{D42A27DB-BD31-4B8C-83A1-F6EECF244321}">
                <p14:modId xmlns:p14="http://schemas.microsoft.com/office/powerpoint/2010/main" val="2386727116"/>
              </p:ext>
            </p:extLst>
          </p:nvPr>
        </p:nvGraphicFramePr>
        <p:xfrm>
          <a:off x="-2" y="1025208"/>
          <a:ext cx="12192000" cy="5842476"/>
        </p:xfrm>
        <a:graphic>
          <a:graphicData uri="http://schemas.openxmlformats.org/drawingml/2006/table">
            <a:tbl>
              <a:tblPr firstRow="1" bandRow="1"/>
              <a:tblGrid>
                <a:gridCol w="3048000">
                  <a:extLst>
                    <a:ext uri="{9D8B030D-6E8A-4147-A177-3AD203B41FA5}">
                      <a16:colId xmlns:a16="http://schemas.microsoft.com/office/drawing/2014/main" val="667486481"/>
                    </a:ext>
                  </a:extLst>
                </a:gridCol>
                <a:gridCol w="3048000">
                  <a:extLst>
                    <a:ext uri="{9D8B030D-6E8A-4147-A177-3AD203B41FA5}">
                      <a16:colId xmlns:a16="http://schemas.microsoft.com/office/drawing/2014/main" val="655686411"/>
                    </a:ext>
                  </a:extLst>
                </a:gridCol>
                <a:gridCol w="3048000">
                  <a:extLst>
                    <a:ext uri="{9D8B030D-6E8A-4147-A177-3AD203B41FA5}">
                      <a16:colId xmlns:a16="http://schemas.microsoft.com/office/drawing/2014/main" val="601989832"/>
                    </a:ext>
                  </a:extLst>
                </a:gridCol>
                <a:gridCol w="3048000">
                  <a:extLst>
                    <a:ext uri="{9D8B030D-6E8A-4147-A177-3AD203B41FA5}">
                      <a16:colId xmlns:a16="http://schemas.microsoft.com/office/drawing/2014/main" val="2806908810"/>
                    </a:ext>
                  </a:extLst>
                </a:gridCol>
              </a:tblGrid>
              <a:tr h="1458198">
                <a:tc>
                  <a:txBody>
                    <a:bodyPr/>
                    <a:lstStyle/>
                    <a:p>
                      <a:pPr algn="ctr"/>
                      <a:r>
                        <a:rPr lang="ro-RO" sz="2800" b="1" noProof="1">
                          <a:ln>
                            <a:noFill/>
                          </a:ln>
                          <a:solidFill>
                            <a:schemeClr val="bg1"/>
                          </a:solidFill>
                          <a:effectLst>
                            <a:outerShdw blurRad="38100" dist="38100" dir="2700000" algn="tl">
                              <a:srgbClr val="000000">
                                <a:alpha val="43137"/>
                              </a:srgbClr>
                            </a:outerShdw>
                          </a:effectLst>
                        </a:rPr>
                        <a:t>Denumire categorie S.C.T.R.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6C1B"/>
                    </a:solidFill>
                  </a:tcPr>
                </a:tc>
                <a:tc>
                  <a:txBody>
                    <a:bodyPr/>
                    <a:lstStyle/>
                    <a:p>
                      <a:pPr algn="ctr"/>
                      <a:r>
                        <a:rPr lang="ro-RO" sz="2800" b="1" noProof="1">
                          <a:ln>
                            <a:noFill/>
                          </a:ln>
                          <a:solidFill>
                            <a:schemeClr val="bg1"/>
                          </a:solidFill>
                          <a:effectLst>
                            <a:outerShdw blurRad="38100" dist="38100" dir="2700000" algn="tl">
                              <a:srgbClr val="000000">
                                <a:alpha val="43137"/>
                              </a:srgbClr>
                            </a:outerShdw>
                          </a:effectLst>
                        </a:rPr>
                        <a:t>Caracteristici (specifice)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6C1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800" b="1" noProof="1">
                          <a:ln>
                            <a:noFill/>
                          </a:ln>
                          <a:solidFill>
                            <a:schemeClr val="bg1"/>
                          </a:solidFill>
                          <a:effectLst>
                            <a:outerShdw blurRad="38100" dist="38100" dir="2700000" algn="tl">
                              <a:srgbClr val="000000">
                                <a:alpha val="43137"/>
                              </a:srgbClr>
                            </a:outerShdw>
                          </a:effectLst>
                        </a:rPr>
                        <a:t>Destinaţie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6C1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800" b="1" noProof="1">
                          <a:ln>
                            <a:noFill/>
                          </a:ln>
                          <a:solidFill>
                            <a:schemeClr val="bg1"/>
                          </a:solidFill>
                          <a:effectLst>
                            <a:outerShdw blurRad="38100" dist="38100" dir="2700000" algn="tl">
                              <a:srgbClr val="000000">
                                <a:alpha val="43137"/>
                              </a:srgbClr>
                            </a:outerShdw>
                          </a:effectLst>
                        </a:rPr>
                        <a:t>Aplicaţii</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6C1B"/>
                    </a:solidFill>
                  </a:tcPr>
                </a:tc>
                <a:extLst>
                  <a:ext uri="{0D108BD9-81ED-4DB2-BD59-A6C34878D82A}">
                    <a16:rowId xmlns:a16="http://schemas.microsoft.com/office/drawing/2014/main" val="4166823936"/>
                  </a:ext>
                </a:extLst>
              </a:tr>
              <a:tr h="1458198">
                <a:tc>
                  <a:txBody>
                    <a:bodyPr/>
                    <a:lstStyle/>
                    <a:p>
                      <a:pPr algn="ctr"/>
                      <a:r>
                        <a:rPr lang="ro-RO" sz="3200" b="1" noProof="1">
                          <a:ln>
                            <a:noFill/>
                          </a:ln>
                          <a:solidFill>
                            <a:schemeClr val="bg1"/>
                          </a:solidFill>
                          <a:effectLst>
                            <a:outerShdw blurRad="38100" dist="38100" dir="2700000" algn="tl">
                              <a:srgbClr val="000000">
                                <a:alpha val="43137"/>
                              </a:srgbClr>
                            </a:outerShdw>
                          </a:effectLst>
                        </a:rPr>
                        <a:t>Micro-controller</a:t>
                      </a:r>
                    </a:p>
                  </a:txBody>
                  <a:tcPr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285750" algn="l">
                        <a:buFont typeface="Arial" panose="020B0604020202020204" pitchFamily="34" charset="0"/>
                        <a:buChar char="•"/>
                      </a:pPr>
                      <a:r>
                        <a:rPr lang="ro-RO" sz="1800" noProof="1">
                          <a:ln>
                            <a:noFill/>
                          </a:ln>
                          <a:solidFill>
                            <a:schemeClr val="bg1"/>
                          </a:solidFill>
                        </a:rPr>
                        <a:t>Operații numerice discrete;</a:t>
                      </a:r>
                    </a:p>
                    <a:p>
                      <a:pPr marL="285750" indent="-285750" algn="l">
                        <a:buFont typeface="Arial" panose="020B0604020202020204" pitchFamily="34" charset="0"/>
                        <a:buChar char="•"/>
                      </a:pPr>
                      <a:r>
                        <a:rPr lang="ro-RO" sz="1700" noProof="1">
                          <a:ln>
                            <a:noFill/>
                          </a:ln>
                          <a:solidFill>
                            <a:schemeClr val="bg1"/>
                          </a:solidFill>
                        </a:rPr>
                        <a:t>Număr redus de instrucțiuni;</a:t>
                      </a:r>
                    </a:p>
                    <a:p>
                      <a:pPr marL="285750" indent="-285750" algn="l">
                        <a:buFont typeface="Arial" panose="020B0604020202020204" pitchFamily="34" charset="0"/>
                        <a:buChar char="•"/>
                      </a:pPr>
                      <a:r>
                        <a:rPr lang="ro-RO" sz="1800" noProof="1">
                          <a:ln>
                            <a:noFill/>
                          </a:ln>
                          <a:solidFill>
                            <a:schemeClr val="bg1"/>
                          </a:solidFill>
                        </a:rPr>
                        <a:t>Întreruperi de procesare;</a:t>
                      </a:r>
                    </a:p>
                    <a:p>
                      <a:pPr marL="285750" indent="-285750" algn="l">
                        <a:buFont typeface="Arial" panose="020B0604020202020204" pitchFamily="34" charset="0"/>
                        <a:buChar char="•"/>
                      </a:pPr>
                      <a:r>
                        <a:rPr lang="ro-RO" sz="1800" noProof="1">
                          <a:ln>
                            <a:noFill/>
                          </a:ln>
                          <a:solidFill>
                            <a:schemeClr val="bg1"/>
                          </a:solidFill>
                        </a:rPr>
                        <a:t>Operații simple rapide;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b="1" noProof="1">
                          <a:ln>
                            <a:noFill/>
                          </a:ln>
                          <a:solidFill>
                            <a:schemeClr val="bg1"/>
                          </a:solidFill>
                        </a:rPr>
                        <a:t>Arhitectura Harvard!</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r>
                        <a:rPr lang="ro-RO" noProof="1">
                          <a:ln>
                            <a:noFill/>
                          </a:ln>
                          <a:solidFill>
                            <a:schemeClr val="bg1"/>
                          </a:solidFill>
                        </a:rPr>
                        <a:t>Interfațarea fenomenelor fizice (hard) cu strategia logică / algoritmul de control (soft)  al unui proces oarecare (fizic);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r>
                        <a:rPr lang="ro-RO" sz="1700" noProof="1">
                          <a:ln>
                            <a:noFill/>
                          </a:ln>
                          <a:solidFill>
                            <a:schemeClr val="bg1"/>
                          </a:solidFill>
                        </a:rPr>
                        <a:t>Intermedierea proceselor de tip „om – mașină” (eng. H.M.I. – Human Machine Interaction) prin citire de senzori / generare comandă;</a:t>
                      </a:r>
                    </a:p>
                  </a:txBody>
                  <a:tcPr anchor="ctr">
                    <a:lnL w="1270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207937"/>
                  </a:ext>
                </a:extLst>
              </a:tr>
              <a:tr h="1458198">
                <a:tc>
                  <a:txBody>
                    <a:bodyPr/>
                    <a:lstStyle/>
                    <a:p>
                      <a:pPr algn="ctr"/>
                      <a:r>
                        <a:rPr lang="ro-RO" sz="3200" b="1" noProof="1">
                          <a:ln>
                            <a:noFill/>
                          </a:ln>
                          <a:solidFill>
                            <a:schemeClr val="bg1"/>
                          </a:solidFill>
                          <a:effectLst>
                            <a:outerShdw blurRad="38100" dist="38100" dir="2700000" algn="tl">
                              <a:srgbClr val="000000">
                                <a:alpha val="43137"/>
                              </a:srgbClr>
                            </a:outerShdw>
                          </a:effectLst>
                        </a:rPr>
                        <a:t>Digital Signal Processor</a:t>
                      </a:r>
                    </a:p>
                  </a:txBody>
                  <a:tcPr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285750" algn="l">
                        <a:buFont typeface="Arial" panose="020B0604020202020204" pitchFamily="34" charset="0"/>
                        <a:buChar char="•"/>
                      </a:pPr>
                      <a:r>
                        <a:rPr lang="ro-RO" noProof="1">
                          <a:ln>
                            <a:noFill/>
                          </a:ln>
                          <a:solidFill>
                            <a:schemeClr val="bg1"/>
                          </a:solidFill>
                        </a:rPr>
                        <a:t>Sintetizarea semnalelor;</a:t>
                      </a:r>
                    </a:p>
                    <a:p>
                      <a:pPr marL="285750" indent="-285750" algn="l">
                        <a:buFont typeface="Arial" panose="020B0604020202020204" pitchFamily="34" charset="0"/>
                        <a:buChar char="•"/>
                      </a:pPr>
                      <a:r>
                        <a:rPr lang="ro-RO" noProof="1">
                          <a:ln>
                            <a:noFill/>
                          </a:ln>
                          <a:solidFill>
                            <a:schemeClr val="bg1"/>
                          </a:solidFill>
                        </a:rPr>
                        <a:t>Regiştrii dedicaţi („+”, „*”);</a:t>
                      </a:r>
                    </a:p>
                    <a:p>
                      <a:pPr marL="285750" indent="-285750" algn="l">
                        <a:buFont typeface="Arial" panose="020B0604020202020204" pitchFamily="34" charset="0"/>
                        <a:buChar char="•"/>
                      </a:pPr>
                      <a:r>
                        <a:rPr lang="ro-RO" noProof="1">
                          <a:ln>
                            <a:noFill/>
                          </a:ln>
                          <a:solidFill>
                            <a:schemeClr val="bg1"/>
                          </a:solidFill>
                        </a:rPr>
                        <a:t>Periferice dedicate (D.A.C.);</a:t>
                      </a:r>
                    </a:p>
                    <a:p>
                      <a:pPr marL="285750" indent="-285750" algn="l">
                        <a:buFont typeface="Arial" panose="020B0604020202020204" pitchFamily="34" charset="0"/>
                        <a:buChar char="•"/>
                      </a:pPr>
                      <a:r>
                        <a:rPr lang="ro-RO" noProof="1">
                          <a:ln>
                            <a:noFill/>
                          </a:ln>
                          <a:solidFill>
                            <a:schemeClr val="bg1"/>
                          </a:solidFill>
                        </a:rPr>
                        <a:t>Operații complexe rapide;</a:t>
                      </a:r>
                    </a:p>
                    <a:p>
                      <a:pPr marL="285750" indent="-285750" algn="l">
                        <a:buFont typeface="Arial" panose="020B0604020202020204" pitchFamily="34" charset="0"/>
                        <a:buChar char="•"/>
                      </a:pPr>
                      <a:r>
                        <a:rPr lang="ro-RO" b="1" noProof="1">
                          <a:ln>
                            <a:noFill/>
                          </a:ln>
                          <a:solidFill>
                            <a:schemeClr val="bg1"/>
                          </a:solidFill>
                        </a:rPr>
                        <a:t>Arhitectura Harvard!</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r>
                        <a:rPr lang="ro-RO" noProof="1">
                          <a:ln>
                            <a:noFill/>
                          </a:ln>
                          <a:solidFill>
                            <a:schemeClr val="bg1"/>
                          </a:solidFill>
                        </a:rPr>
                        <a:t>Achiziție, procesare și generare de semnal;</a:t>
                      </a:r>
                    </a:p>
                    <a:p>
                      <a:pPr marL="285750" indent="-285750" algn="l">
                        <a:buFont typeface="Arial" panose="020B0604020202020204" pitchFamily="34" charset="0"/>
                        <a:buChar char="•"/>
                      </a:pPr>
                      <a:r>
                        <a:rPr lang="ro-RO" noProof="1">
                          <a:ln>
                            <a:noFill/>
                          </a:ln>
                          <a:solidFill>
                            <a:schemeClr val="bg1"/>
                          </a:solidFill>
                        </a:rPr>
                        <a:t>Controlul proceselor rapide din convertoarele electronice de putere;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r>
                        <a:rPr lang="ro-RO" noProof="1">
                          <a:ln>
                            <a:noFill/>
                          </a:ln>
                          <a:solidFill>
                            <a:schemeClr val="bg1"/>
                          </a:solidFill>
                        </a:rPr>
                        <a:t>Telecomunicații, industria multimedia, sonorizare, procesare grafică / video;</a:t>
                      </a:r>
                    </a:p>
                    <a:p>
                      <a:pPr marL="285750" indent="-285750" algn="l">
                        <a:buFont typeface="Arial" panose="020B0604020202020204" pitchFamily="34" charset="0"/>
                        <a:buChar char="•"/>
                      </a:pPr>
                      <a:r>
                        <a:rPr lang="ro-RO" noProof="1">
                          <a:ln>
                            <a:noFill/>
                          </a:ln>
                          <a:solidFill>
                            <a:schemeClr val="bg1"/>
                          </a:solidFill>
                        </a:rPr>
                        <a:t>Electronică de putere și semnal – control;</a:t>
                      </a:r>
                    </a:p>
                  </a:txBody>
                  <a:tcPr anchor="ctr">
                    <a:lnL w="1270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9515249"/>
                  </a:ext>
                </a:extLst>
              </a:tr>
              <a:tr h="1458198">
                <a:tc>
                  <a:txBody>
                    <a:bodyPr/>
                    <a:lstStyle/>
                    <a:p>
                      <a:pPr algn="ctr"/>
                      <a:r>
                        <a:rPr lang="ro-RO" sz="3200" b="1" noProof="1">
                          <a:ln>
                            <a:noFill/>
                          </a:ln>
                          <a:solidFill>
                            <a:schemeClr val="bg1"/>
                          </a:solidFill>
                          <a:effectLst>
                            <a:outerShdw blurRad="38100" dist="38100" dir="2700000" algn="tl">
                              <a:srgbClr val="000000">
                                <a:alpha val="43137"/>
                              </a:srgbClr>
                            </a:outerShdw>
                          </a:effectLst>
                        </a:rPr>
                        <a:t>Micro-computer</a:t>
                      </a:r>
                    </a:p>
                  </a:txBody>
                  <a:tcPr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285750" algn="l">
                        <a:buFont typeface="Arial" panose="020B0604020202020204" pitchFamily="34" charset="0"/>
                        <a:buChar char="•"/>
                      </a:pPr>
                      <a:r>
                        <a:rPr lang="ro-RO" noProof="1">
                          <a:ln>
                            <a:noFill/>
                          </a:ln>
                          <a:solidFill>
                            <a:schemeClr val="bg1"/>
                          </a:solidFill>
                        </a:rPr>
                        <a:t>Sistem de operare;</a:t>
                      </a:r>
                    </a:p>
                    <a:p>
                      <a:pPr marL="285750" indent="-285750" algn="l">
                        <a:buFont typeface="Arial" panose="020B0604020202020204" pitchFamily="34" charset="0"/>
                        <a:buChar char="•"/>
                      </a:pPr>
                      <a:r>
                        <a:rPr lang="ro-RO" noProof="1">
                          <a:ln>
                            <a:noFill/>
                          </a:ln>
                          <a:solidFill>
                            <a:schemeClr val="bg1"/>
                          </a:solidFill>
                        </a:rPr>
                        <a:t>Paralelism aparent al operațiilor (multitasking);</a:t>
                      </a:r>
                    </a:p>
                    <a:p>
                      <a:pPr marL="285750" indent="-285750" algn="l">
                        <a:buFont typeface="Arial" panose="020B0604020202020204" pitchFamily="34" charset="0"/>
                        <a:buChar char="•"/>
                      </a:pPr>
                      <a:r>
                        <a:rPr lang="ro-RO" b="1" noProof="1">
                          <a:ln>
                            <a:noFill/>
                          </a:ln>
                          <a:solidFill>
                            <a:schemeClr val="bg1"/>
                          </a:solidFill>
                        </a:rPr>
                        <a:t>Arhitectura Von Neumann!</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r>
                        <a:rPr lang="ro-RO" sz="1800" noProof="1">
                          <a:ln>
                            <a:noFill/>
                          </a:ln>
                          <a:solidFill>
                            <a:schemeClr val="bg1"/>
                          </a:solidFill>
                        </a:rPr>
                        <a:t>Interfațarea fizică / hard a protocoalelor de comunicație;</a:t>
                      </a:r>
                    </a:p>
                    <a:p>
                      <a:pPr marL="285750" indent="-285750" algn="l">
                        <a:buFont typeface="Arial" panose="020B0604020202020204" pitchFamily="34" charset="0"/>
                        <a:buChar char="•"/>
                      </a:pPr>
                      <a:r>
                        <a:rPr lang="ro-RO" noProof="1">
                          <a:ln>
                            <a:noFill/>
                          </a:ln>
                          <a:solidFill>
                            <a:schemeClr val="bg1"/>
                          </a:solidFill>
                        </a:rPr>
                        <a:t>Operații „Client – Server”;</a:t>
                      </a:r>
                    </a:p>
                    <a:p>
                      <a:pPr marL="285750" indent="-285750" algn="l">
                        <a:buFont typeface="Arial" panose="020B0604020202020204" pitchFamily="34" charset="0"/>
                        <a:buChar char="•"/>
                      </a:pPr>
                      <a:r>
                        <a:rPr lang="ro-RO" sz="1700" noProof="1">
                          <a:ln>
                            <a:noFill/>
                          </a:ln>
                          <a:solidFill>
                            <a:schemeClr val="bg1"/>
                          </a:solidFill>
                        </a:rPr>
                        <a:t>Preluare / centralizare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Font typeface="Arial" panose="020B0604020202020204" pitchFamily="34" charset="0"/>
                        <a:buChar char="•"/>
                      </a:pPr>
                      <a:r>
                        <a:rPr lang="ro-RO" noProof="1">
                          <a:ln>
                            <a:noFill/>
                          </a:ln>
                          <a:solidFill>
                            <a:schemeClr val="bg1"/>
                          </a:solidFill>
                        </a:rPr>
                        <a:t>Telecomunicații, industria IT &amp; C, dispecerate, centre de date, evidență și stocare</a:t>
                      </a:r>
                    </a:p>
                    <a:p>
                      <a:pPr marL="285750" indent="-285750" algn="l">
                        <a:buFont typeface="Arial" panose="020B0604020202020204" pitchFamily="34" charset="0"/>
                        <a:buChar char="•"/>
                      </a:pPr>
                      <a:r>
                        <a:rPr lang="ro-RO" noProof="1">
                          <a:ln>
                            <a:noFill/>
                          </a:ln>
                          <a:solidFill>
                            <a:schemeClr val="bg1"/>
                          </a:solidFill>
                        </a:rPr>
                        <a:t>Computer central;</a:t>
                      </a:r>
                    </a:p>
                  </a:txBody>
                  <a:tcPr anchor="ctr">
                    <a:lnL w="1270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4868473"/>
                  </a:ext>
                </a:extLst>
              </a:tr>
            </a:tbl>
          </a:graphicData>
        </a:graphic>
      </p:graphicFrame>
    </p:spTree>
    <p:extLst>
      <p:ext uri="{BB962C8B-B14F-4D97-AF65-F5344CB8AC3E}">
        <p14:creationId xmlns:p14="http://schemas.microsoft.com/office/powerpoint/2010/main" val="857200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3" name="Dreptunghi 2">
            <a:extLst>
              <a:ext uri="{FF2B5EF4-FFF2-40B4-BE49-F238E27FC236}">
                <a16:creationId xmlns:a16="http://schemas.microsoft.com/office/drawing/2014/main" id="{944469D3-57B7-4A58-8153-9E683ACCC2CA}"/>
              </a:ext>
            </a:extLst>
          </p:cNvPr>
          <p:cNvSpPr/>
          <p:nvPr/>
        </p:nvSpPr>
        <p:spPr>
          <a:xfrm>
            <a:off x="4373690" y="3461484"/>
            <a:ext cx="2985573" cy="112026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noProof="1">
                <a:effectLst>
                  <a:outerShdw blurRad="38100" dist="38100" dir="2700000" algn="tl">
                    <a:srgbClr val="000000">
                      <a:alpha val="43137"/>
                    </a:srgbClr>
                  </a:outerShdw>
                </a:effectLst>
              </a:rPr>
              <a:t>Unitate dentrală de procesare (eng. C.P.U. – Central Processing Unit)</a:t>
            </a:r>
          </a:p>
        </p:txBody>
      </p:sp>
      <p:sp>
        <p:nvSpPr>
          <p:cNvPr id="11" name="Dreptunghi 10">
            <a:extLst>
              <a:ext uri="{FF2B5EF4-FFF2-40B4-BE49-F238E27FC236}">
                <a16:creationId xmlns:a16="http://schemas.microsoft.com/office/drawing/2014/main" id="{2EAEB19F-A502-44A8-9642-6397B6BA9489}"/>
              </a:ext>
            </a:extLst>
          </p:cNvPr>
          <p:cNvSpPr/>
          <p:nvPr/>
        </p:nvSpPr>
        <p:spPr>
          <a:xfrm>
            <a:off x="3128785" y="1010093"/>
            <a:ext cx="5475385" cy="163805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3200" b="1" u="sng" noProof="1">
                <a:effectLst>
                  <a:outerShdw blurRad="38100" dist="38100" dir="2700000" algn="tl">
                    <a:srgbClr val="000000">
                      <a:alpha val="43137"/>
                    </a:srgbClr>
                  </a:outerShdw>
                </a:effectLst>
              </a:rPr>
              <a:t>Memorie:</a:t>
            </a:r>
          </a:p>
          <a:p>
            <a:pPr marL="342900" indent="-342900">
              <a:buFont typeface="Arial" panose="020B0604020202020204" pitchFamily="34" charset="0"/>
              <a:buChar char="•"/>
            </a:pPr>
            <a:r>
              <a:rPr lang="ro-RO" sz="2000" b="1" noProof="1">
                <a:effectLst>
                  <a:outerShdw blurRad="38100" dist="38100" dir="2700000" algn="tl">
                    <a:srgbClr val="000000">
                      <a:alpha val="43137"/>
                    </a:srgbClr>
                  </a:outerShdw>
                </a:effectLst>
              </a:rPr>
              <a:t>Date (variabile declarate în program), informații pentru stocare, semnale de stare;</a:t>
            </a:r>
          </a:p>
          <a:p>
            <a:pPr marL="342900" indent="-342900">
              <a:buFont typeface="Arial" panose="020B0604020202020204" pitchFamily="34" charset="0"/>
              <a:buChar char="•"/>
            </a:pPr>
            <a:r>
              <a:rPr lang="ro-RO" sz="2000" b="1" noProof="1">
                <a:effectLst>
                  <a:outerShdw blurRad="38100" dist="38100" dir="2700000" algn="tl">
                    <a:srgbClr val="000000">
                      <a:alpha val="43137"/>
                    </a:srgbClr>
                  </a:outerShdw>
                </a:effectLst>
              </a:rPr>
              <a:t>Cod program, instrucțiuni, adrese de memorie;</a:t>
            </a:r>
          </a:p>
        </p:txBody>
      </p:sp>
      <p:sp>
        <p:nvSpPr>
          <p:cNvPr id="12" name="Dreptunghi 11">
            <a:extLst>
              <a:ext uri="{FF2B5EF4-FFF2-40B4-BE49-F238E27FC236}">
                <a16:creationId xmlns:a16="http://schemas.microsoft.com/office/drawing/2014/main" id="{A48B7029-950E-45D2-843F-AFB144E2874E}"/>
              </a:ext>
            </a:extLst>
          </p:cNvPr>
          <p:cNvSpPr/>
          <p:nvPr/>
        </p:nvSpPr>
        <p:spPr>
          <a:xfrm>
            <a:off x="4168961" y="5395084"/>
            <a:ext cx="3395035" cy="733476"/>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noProof="1">
                <a:effectLst>
                  <a:outerShdw blurRad="38100" dist="38100" dir="2700000" algn="tl">
                    <a:srgbClr val="000000">
                      <a:alpha val="43137"/>
                    </a:srgbClr>
                  </a:outerShdw>
                </a:effectLst>
              </a:rPr>
              <a:t>Dispozitive preriferice</a:t>
            </a:r>
          </a:p>
          <a:p>
            <a:pPr algn="ctr"/>
            <a:r>
              <a:rPr lang="ro-RO" sz="2000" b="1" noProof="1">
                <a:effectLst>
                  <a:outerShdw blurRad="38100" dist="38100" dir="2700000" algn="tl">
                    <a:srgbClr val="000000">
                      <a:alpha val="43137"/>
                    </a:srgbClr>
                  </a:outerShdw>
                </a:effectLst>
              </a:rPr>
              <a:t>pentru Intrare / Ieșire semnal</a:t>
            </a:r>
          </a:p>
        </p:txBody>
      </p:sp>
      <p:sp>
        <p:nvSpPr>
          <p:cNvPr id="13" name="Săgeată: sus-jos 12">
            <a:extLst>
              <a:ext uri="{FF2B5EF4-FFF2-40B4-BE49-F238E27FC236}">
                <a16:creationId xmlns:a16="http://schemas.microsoft.com/office/drawing/2014/main" id="{E56A9B34-D21C-4D4E-9CF0-BAF435F36FF8}"/>
              </a:ext>
            </a:extLst>
          </p:cNvPr>
          <p:cNvSpPr/>
          <p:nvPr/>
        </p:nvSpPr>
        <p:spPr>
          <a:xfrm>
            <a:off x="4375524" y="2688071"/>
            <a:ext cx="504942" cy="773413"/>
          </a:xfrm>
          <a:prstGeom prst="upDown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Săgeată: sus-jos 13">
            <a:extLst>
              <a:ext uri="{FF2B5EF4-FFF2-40B4-BE49-F238E27FC236}">
                <a16:creationId xmlns:a16="http://schemas.microsoft.com/office/drawing/2014/main" id="{98BAAF83-A569-4E85-B4AF-B02E5EF5E6A3}"/>
              </a:ext>
            </a:extLst>
          </p:cNvPr>
          <p:cNvSpPr/>
          <p:nvPr/>
        </p:nvSpPr>
        <p:spPr>
          <a:xfrm>
            <a:off x="5614005" y="4601708"/>
            <a:ext cx="504942" cy="773413"/>
          </a:xfrm>
          <a:prstGeom prst="upDown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Săgeată: sus 14">
            <a:extLst>
              <a:ext uri="{FF2B5EF4-FFF2-40B4-BE49-F238E27FC236}">
                <a16:creationId xmlns:a16="http://schemas.microsoft.com/office/drawing/2014/main" id="{191ED178-BD99-4263-9B6F-0DE9FCD9661C}"/>
              </a:ext>
            </a:extLst>
          </p:cNvPr>
          <p:cNvSpPr/>
          <p:nvPr/>
        </p:nvSpPr>
        <p:spPr>
          <a:xfrm>
            <a:off x="6854321" y="2678089"/>
            <a:ext cx="504942" cy="773413"/>
          </a:xfrm>
          <a:prstGeom prst="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CasetăText 16">
            <a:extLst>
              <a:ext uri="{FF2B5EF4-FFF2-40B4-BE49-F238E27FC236}">
                <a16:creationId xmlns:a16="http://schemas.microsoft.com/office/drawing/2014/main" id="{B6A4A4A1-37DC-46BD-A21B-A995DA9E7677}"/>
              </a:ext>
            </a:extLst>
          </p:cNvPr>
          <p:cNvSpPr txBox="1"/>
          <p:nvPr/>
        </p:nvSpPr>
        <p:spPr>
          <a:xfrm>
            <a:off x="4556388" y="4702981"/>
            <a:ext cx="1057617" cy="584775"/>
          </a:xfrm>
          <a:prstGeom prst="rect">
            <a:avLst/>
          </a:prstGeom>
          <a:noFill/>
        </p:spPr>
        <p:txBody>
          <a:bodyPr wrap="square" rtlCol="0">
            <a:spAutoFit/>
          </a:bodyPr>
          <a:lstStyle/>
          <a:p>
            <a:r>
              <a:rPr lang="ro-RO" sz="3200" b="1" dirty="0">
                <a:solidFill>
                  <a:schemeClr val="bg1"/>
                </a:solidFill>
              </a:rPr>
              <a:t>Date</a:t>
            </a:r>
          </a:p>
        </p:txBody>
      </p:sp>
      <p:sp>
        <p:nvSpPr>
          <p:cNvPr id="18" name="CasetăText 17">
            <a:extLst>
              <a:ext uri="{FF2B5EF4-FFF2-40B4-BE49-F238E27FC236}">
                <a16:creationId xmlns:a16="http://schemas.microsoft.com/office/drawing/2014/main" id="{FF3374F3-719A-4F17-BC39-14BB91DB3F61}"/>
              </a:ext>
            </a:extLst>
          </p:cNvPr>
          <p:cNvSpPr txBox="1"/>
          <p:nvPr/>
        </p:nvSpPr>
        <p:spPr>
          <a:xfrm>
            <a:off x="3316990" y="2734232"/>
            <a:ext cx="1057617" cy="584775"/>
          </a:xfrm>
          <a:prstGeom prst="rect">
            <a:avLst/>
          </a:prstGeom>
          <a:noFill/>
        </p:spPr>
        <p:txBody>
          <a:bodyPr wrap="square" rtlCol="0">
            <a:spAutoFit/>
          </a:bodyPr>
          <a:lstStyle/>
          <a:p>
            <a:r>
              <a:rPr lang="ro-RO" sz="3200" b="1" dirty="0">
                <a:solidFill>
                  <a:schemeClr val="bg1"/>
                </a:solidFill>
              </a:rPr>
              <a:t>Date</a:t>
            </a:r>
          </a:p>
        </p:txBody>
      </p:sp>
      <p:sp>
        <p:nvSpPr>
          <p:cNvPr id="19" name="CasetăText 18">
            <a:extLst>
              <a:ext uri="{FF2B5EF4-FFF2-40B4-BE49-F238E27FC236}">
                <a16:creationId xmlns:a16="http://schemas.microsoft.com/office/drawing/2014/main" id="{8E3BD403-07B2-42AA-B62B-241FB4054990}"/>
              </a:ext>
            </a:extLst>
          </p:cNvPr>
          <p:cNvSpPr txBox="1"/>
          <p:nvPr/>
        </p:nvSpPr>
        <p:spPr>
          <a:xfrm>
            <a:off x="7359263" y="2782389"/>
            <a:ext cx="1421181" cy="584775"/>
          </a:xfrm>
          <a:prstGeom prst="rect">
            <a:avLst/>
          </a:prstGeom>
          <a:noFill/>
        </p:spPr>
        <p:txBody>
          <a:bodyPr wrap="square" rtlCol="0">
            <a:spAutoFit/>
          </a:bodyPr>
          <a:lstStyle/>
          <a:p>
            <a:r>
              <a:rPr lang="ro-RO" sz="3200" b="1" dirty="0">
                <a:solidFill>
                  <a:schemeClr val="bg1"/>
                </a:solidFill>
              </a:rPr>
              <a:t>Adrese</a:t>
            </a:r>
          </a:p>
        </p:txBody>
      </p:sp>
      <p:sp>
        <p:nvSpPr>
          <p:cNvPr id="20" name="CasetăText 19">
            <a:extLst>
              <a:ext uri="{FF2B5EF4-FFF2-40B4-BE49-F238E27FC236}">
                <a16:creationId xmlns:a16="http://schemas.microsoft.com/office/drawing/2014/main" id="{FA14A549-5D5D-4B3D-9C9E-7A9AA10B2989}"/>
              </a:ext>
            </a:extLst>
          </p:cNvPr>
          <p:cNvSpPr txBox="1"/>
          <p:nvPr/>
        </p:nvSpPr>
        <p:spPr>
          <a:xfrm>
            <a:off x="0" y="6288186"/>
            <a:ext cx="12192000" cy="584775"/>
          </a:xfrm>
          <a:prstGeom prst="rect">
            <a:avLst/>
          </a:prstGeom>
          <a:noFill/>
        </p:spPr>
        <p:txBody>
          <a:bodyPr wrap="square" rtlCol="0">
            <a:spAutoFit/>
          </a:bodyPr>
          <a:lstStyle/>
          <a:p>
            <a:pPr algn="r"/>
            <a:r>
              <a:rPr lang="ro-RO" sz="3200" b="1" dirty="0">
                <a:solidFill>
                  <a:schemeClr val="bg1"/>
                </a:solidFill>
              </a:rPr>
              <a:t>Arhitectura Von Neumann</a:t>
            </a:r>
          </a:p>
        </p:txBody>
      </p:sp>
      <p:sp>
        <p:nvSpPr>
          <p:cNvPr id="21" name="Săgeată: sus-jos 20">
            <a:extLst>
              <a:ext uri="{FF2B5EF4-FFF2-40B4-BE49-F238E27FC236}">
                <a16:creationId xmlns:a16="http://schemas.microsoft.com/office/drawing/2014/main" id="{9D81F609-5DD3-4D9D-B432-D0E0D1A4A128}"/>
              </a:ext>
            </a:extLst>
          </p:cNvPr>
          <p:cNvSpPr/>
          <p:nvPr/>
        </p:nvSpPr>
        <p:spPr>
          <a:xfrm>
            <a:off x="3000352" y="2734233"/>
            <a:ext cx="300209" cy="3394327"/>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CasetăText 21">
            <a:extLst>
              <a:ext uri="{FF2B5EF4-FFF2-40B4-BE49-F238E27FC236}">
                <a16:creationId xmlns:a16="http://schemas.microsoft.com/office/drawing/2014/main" id="{DD19157A-6201-4898-AC3D-069E7EF697F8}"/>
              </a:ext>
            </a:extLst>
          </p:cNvPr>
          <p:cNvSpPr txBox="1"/>
          <p:nvPr/>
        </p:nvSpPr>
        <p:spPr>
          <a:xfrm rot="16200000">
            <a:off x="1433136" y="4077452"/>
            <a:ext cx="2450321" cy="707886"/>
          </a:xfrm>
          <a:prstGeom prst="rect">
            <a:avLst/>
          </a:prstGeom>
          <a:noFill/>
        </p:spPr>
        <p:txBody>
          <a:bodyPr wrap="square" rtlCol="0">
            <a:spAutoFit/>
          </a:bodyPr>
          <a:lstStyle/>
          <a:p>
            <a:pPr algn="ctr"/>
            <a:r>
              <a:rPr lang="ro-RO" sz="2000" b="1" dirty="0">
                <a:solidFill>
                  <a:schemeClr val="bg1"/>
                </a:solidFill>
              </a:rPr>
              <a:t>Magistrală comună</a:t>
            </a:r>
          </a:p>
          <a:p>
            <a:pPr algn="ctr"/>
            <a:r>
              <a:rPr lang="ro-RO" sz="2000" b="1" dirty="0">
                <a:solidFill>
                  <a:schemeClr val="bg1"/>
                </a:solidFill>
              </a:rPr>
              <a:t>pentru date și adrese</a:t>
            </a:r>
          </a:p>
        </p:txBody>
      </p:sp>
      <p:sp>
        <p:nvSpPr>
          <p:cNvPr id="25" name="CasetăText 24">
            <a:extLst>
              <a:ext uri="{FF2B5EF4-FFF2-40B4-BE49-F238E27FC236}">
                <a16:creationId xmlns:a16="http://schemas.microsoft.com/office/drawing/2014/main" id="{70E2D407-B603-4E6B-A259-93374971D5E4}"/>
              </a:ext>
            </a:extLst>
          </p:cNvPr>
          <p:cNvSpPr txBox="1"/>
          <p:nvPr/>
        </p:nvSpPr>
        <p:spPr>
          <a:xfrm>
            <a:off x="7685907" y="3429000"/>
            <a:ext cx="4194092" cy="2862322"/>
          </a:xfrm>
          <a:prstGeom prst="rect">
            <a:avLst/>
          </a:prstGeom>
          <a:noFill/>
        </p:spPr>
        <p:txBody>
          <a:bodyPr wrap="square" rtlCol="0">
            <a:spAutoFit/>
          </a:bodyPr>
          <a:lstStyle/>
          <a:p>
            <a:r>
              <a:rPr lang="ro-RO" sz="2000" b="1" dirty="0">
                <a:solidFill>
                  <a:schemeClr val="bg1"/>
                </a:solidFill>
              </a:rPr>
              <a:t>AVANTAJUL MAJOR:</a:t>
            </a:r>
          </a:p>
          <a:p>
            <a:r>
              <a:rPr lang="ro-RO" sz="2000" b="1" dirty="0">
                <a:solidFill>
                  <a:schemeClr val="bg1"/>
                </a:solidFill>
              </a:rPr>
              <a:t>Construcție </a:t>
            </a:r>
            <a:r>
              <a:rPr lang="ro-RO" sz="2000" b="1" dirty="0">
                <a:solidFill>
                  <a:srgbClr val="92D050"/>
                </a:solidFill>
              </a:rPr>
              <a:t>compactă,</a:t>
            </a:r>
            <a:r>
              <a:rPr lang="ro-RO" sz="2000" b="1" dirty="0">
                <a:solidFill>
                  <a:schemeClr val="bg1"/>
                </a:solidFill>
              </a:rPr>
              <a:t> simplă, </a:t>
            </a:r>
            <a:r>
              <a:rPr lang="ro-RO" sz="2000" b="1" dirty="0">
                <a:solidFill>
                  <a:srgbClr val="92D050"/>
                </a:solidFill>
              </a:rPr>
              <a:t>fără prea multe magistrale</a:t>
            </a:r>
            <a:r>
              <a:rPr lang="ro-RO" sz="2000" b="1" dirty="0">
                <a:solidFill>
                  <a:schemeClr val="bg1"/>
                </a:solidFill>
              </a:rPr>
              <a:t> de adresare.</a:t>
            </a:r>
          </a:p>
          <a:p>
            <a:r>
              <a:rPr lang="ro-RO" sz="2000" b="1" dirty="0">
                <a:solidFill>
                  <a:schemeClr val="bg1"/>
                </a:solidFill>
              </a:rPr>
              <a:t>DEZAVANTAJUL MAJOR:</a:t>
            </a:r>
          </a:p>
          <a:p>
            <a:r>
              <a:rPr lang="ro-RO" sz="2000" b="1" dirty="0">
                <a:solidFill>
                  <a:srgbClr val="92D050"/>
                </a:solidFill>
              </a:rPr>
              <a:t>NU se pot executa operațiile de adresare și preluare din memorie în mod SIMULTAN</a:t>
            </a:r>
            <a:r>
              <a:rPr lang="ro-RO" sz="2000" b="1" dirty="0">
                <a:solidFill>
                  <a:schemeClr val="bg1"/>
                </a:solidFill>
              </a:rPr>
              <a:t> este necesară o </a:t>
            </a:r>
            <a:r>
              <a:rPr lang="ro-RO" sz="2000" b="1" dirty="0">
                <a:solidFill>
                  <a:srgbClr val="92D050"/>
                </a:solidFill>
              </a:rPr>
              <a:t>memorie intermediară </a:t>
            </a:r>
            <a:r>
              <a:rPr lang="ro-RO" sz="2000" b="1" dirty="0">
                <a:solidFill>
                  <a:schemeClr val="bg1"/>
                </a:solidFill>
              </a:rPr>
              <a:t>de </a:t>
            </a:r>
            <a:r>
              <a:rPr lang="ro-RO" sz="2000" b="1" dirty="0">
                <a:solidFill>
                  <a:srgbClr val="92D050"/>
                </a:solidFill>
              </a:rPr>
              <a:t>păstrare a variabilelor temporar</a:t>
            </a:r>
            <a:r>
              <a:rPr lang="ro-RO" sz="2000" b="1" dirty="0">
                <a:solidFill>
                  <a:schemeClr val="bg1"/>
                </a:solidFill>
              </a:rPr>
              <a:t>, numită </a:t>
            </a:r>
            <a:r>
              <a:rPr lang="ro-RO" sz="2000" b="1" dirty="0">
                <a:solidFill>
                  <a:srgbClr val="FFC000"/>
                </a:solidFill>
              </a:rPr>
              <a:t>CACHE.</a:t>
            </a:r>
          </a:p>
        </p:txBody>
      </p:sp>
    </p:spTree>
    <p:extLst>
      <p:ext uri="{BB962C8B-B14F-4D97-AF65-F5344CB8AC3E}">
        <p14:creationId xmlns:p14="http://schemas.microsoft.com/office/powerpoint/2010/main" val="370430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D69B120-C333-4B16-A731-9DFDE739152A}"/>
              </a:ext>
            </a:extLst>
          </p:cNvPr>
          <p:cNvSpPr>
            <a:spLocks noGrp="1"/>
          </p:cNvSpPr>
          <p:nvPr>
            <p:ph type="ctrTitle"/>
          </p:nvPr>
        </p:nvSpPr>
        <p:spPr>
          <a:xfrm>
            <a:off x="0" y="0"/>
            <a:ext cx="12192000" cy="1010093"/>
          </a:xfrm>
        </p:spPr>
        <p:txBody>
          <a:bodyPr/>
          <a:lstStyle/>
          <a:p>
            <a:r>
              <a:rPr lang="ro-RO" b="1"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Sisteme de calcul în timp real</a:t>
            </a:r>
          </a:p>
        </p:txBody>
      </p:sp>
      <p:sp>
        <p:nvSpPr>
          <p:cNvPr id="10" name="Dreptunghi 9">
            <a:extLst>
              <a:ext uri="{FF2B5EF4-FFF2-40B4-BE49-F238E27FC236}">
                <a16:creationId xmlns:a16="http://schemas.microsoft.com/office/drawing/2014/main" id="{635F094C-6BAF-419C-AD6E-C4EC7C4AB576}"/>
              </a:ext>
            </a:extLst>
          </p:cNvPr>
          <p:cNvSpPr/>
          <p:nvPr/>
        </p:nvSpPr>
        <p:spPr>
          <a:xfrm>
            <a:off x="4616991" y="3453318"/>
            <a:ext cx="2985573" cy="112026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noProof="1">
                <a:effectLst>
                  <a:outerShdw blurRad="38100" dist="38100" dir="2700000" algn="tl">
                    <a:srgbClr val="000000">
                      <a:alpha val="43137"/>
                    </a:srgbClr>
                  </a:outerShdw>
                </a:effectLst>
              </a:rPr>
              <a:t>Unitate dentrală de procesare (eng. C.P.U. – Central Processing Unit)</a:t>
            </a:r>
          </a:p>
        </p:txBody>
      </p:sp>
      <p:sp>
        <p:nvSpPr>
          <p:cNvPr id="23" name="Dreptunghi 22">
            <a:extLst>
              <a:ext uri="{FF2B5EF4-FFF2-40B4-BE49-F238E27FC236}">
                <a16:creationId xmlns:a16="http://schemas.microsoft.com/office/drawing/2014/main" id="{A6F8B784-4ECB-4249-80DD-98162F20C9D1}"/>
              </a:ext>
            </a:extLst>
          </p:cNvPr>
          <p:cNvSpPr/>
          <p:nvPr/>
        </p:nvSpPr>
        <p:spPr>
          <a:xfrm>
            <a:off x="1921521" y="1039315"/>
            <a:ext cx="3199485" cy="127024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u="sng" noProof="1">
                <a:effectLst>
                  <a:outerShdw blurRad="38100" dist="38100" dir="2700000" algn="tl">
                    <a:srgbClr val="000000">
                      <a:alpha val="43137"/>
                    </a:srgbClr>
                  </a:outerShdw>
                </a:effectLst>
              </a:rPr>
              <a:t>Memorie</a:t>
            </a:r>
            <a:r>
              <a:rPr lang="ro-RO" sz="2400" b="1" noProof="1">
                <a:effectLst>
                  <a:outerShdw blurRad="38100" dist="38100" dir="2700000" algn="tl">
                    <a:srgbClr val="000000">
                      <a:alpha val="43137"/>
                    </a:srgbClr>
                  </a:outerShdw>
                </a:effectLst>
              </a:rPr>
              <a:t> </a:t>
            </a:r>
            <a:r>
              <a:rPr lang="ro-RO" sz="2400" b="1" u="sng" noProof="1">
                <a:effectLst>
                  <a:outerShdw blurRad="38100" dist="38100" dir="2700000" algn="tl">
                    <a:srgbClr val="000000">
                      <a:alpha val="43137"/>
                    </a:srgbClr>
                  </a:outerShdw>
                </a:effectLst>
              </a:rPr>
              <a:t>program:</a:t>
            </a:r>
          </a:p>
          <a:p>
            <a:pPr marL="342900" indent="-342900">
              <a:buFont typeface="Arial" panose="020B0604020202020204" pitchFamily="34" charset="0"/>
              <a:buChar char="•"/>
            </a:pPr>
            <a:r>
              <a:rPr lang="ro-RO" b="1" noProof="1">
                <a:effectLst>
                  <a:outerShdw blurRad="38100" dist="38100" dir="2700000" algn="tl">
                    <a:srgbClr val="000000">
                      <a:alpha val="43137"/>
                    </a:srgbClr>
                  </a:outerShdw>
                </a:effectLst>
              </a:rPr>
              <a:t>Cod program, instrucțiuni,</a:t>
            </a:r>
          </a:p>
          <a:p>
            <a:r>
              <a:rPr lang="ro-RO" b="1" noProof="1">
                <a:effectLst>
                  <a:outerShdw blurRad="38100" dist="38100" dir="2700000" algn="tl">
                    <a:srgbClr val="000000">
                      <a:alpha val="43137"/>
                    </a:srgbClr>
                  </a:outerShdw>
                </a:effectLst>
              </a:rPr>
              <a:t>      adrese de memorie;</a:t>
            </a:r>
          </a:p>
        </p:txBody>
      </p:sp>
      <p:sp>
        <p:nvSpPr>
          <p:cNvPr id="24" name="Dreptunghi 23">
            <a:extLst>
              <a:ext uri="{FF2B5EF4-FFF2-40B4-BE49-F238E27FC236}">
                <a16:creationId xmlns:a16="http://schemas.microsoft.com/office/drawing/2014/main" id="{092FA4D2-6CE1-41DA-BF69-77B2B6F104E4}"/>
              </a:ext>
            </a:extLst>
          </p:cNvPr>
          <p:cNvSpPr/>
          <p:nvPr/>
        </p:nvSpPr>
        <p:spPr>
          <a:xfrm>
            <a:off x="7097622" y="1039315"/>
            <a:ext cx="3199486" cy="127024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u="sng" noProof="1">
                <a:effectLst>
                  <a:outerShdw blurRad="38100" dist="38100" dir="2700000" algn="tl">
                    <a:srgbClr val="000000">
                      <a:alpha val="43137"/>
                    </a:srgbClr>
                  </a:outerShdw>
                </a:effectLst>
              </a:rPr>
              <a:t>Memorie</a:t>
            </a:r>
            <a:r>
              <a:rPr lang="ro-RO" sz="2400" b="1" noProof="1">
                <a:effectLst>
                  <a:outerShdw blurRad="38100" dist="38100" dir="2700000" algn="tl">
                    <a:srgbClr val="000000">
                      <a:alpha val="43137"/>
                    </a:srgbClr>
                  </a:outerShdw>
                </a:effectLst>
              </a:rPr>
              <a:t> </a:t>
            </a:r>
            <a:r>
              <a:rPr lang="ro-RO" sz="2400" b="1" u="sng" noProof="1">
                <a:effectLst>
                  <a:outerShdw blurRad="38100" dist="38100" dir="2700000" algn="tl">
                    <a:srgbClr val="000000">
                      <a:alpha val="43137"/>
                    </a:srgbClr>
                  </a:outerShdw>
                </a:effectLst>
              </a:rPr>
              <a:t>de</a:t>
            </a:r>
            <a:r>
              <a:rPr lang="ro-RO" sz="2400" b="1" noProof="1">
                <a:effectLst>
                  <a:outerShdw blurRad="38100" dist="38100" dir="2700000" algn="tl">
                    <a:srgbClr val="000000">
                      <a:alpha val="43137"/>
                    </a:srgbClr>
                  </a:outerShdw>
                </a:effectLst>
              </a:rPr>
              <a:t> </a:t>
            </a:r>
            <a:r>
              <a:rPr lang="ro-RO" sz="2400" b="1" u="sng" noProof="1">
                <a:effectLst>
                  <a:outerShdw blurRad="38100" dist="38100" dir="2700000" algn="tl">
                    <a:srgbClr val="000000">
                      <a:alpha val="43137"/>
                    </a:srgbClr>
                  </a:outerShdw>
                </a:effectLst>
              </a:rPr>
              <a:t>date:</a:t>
            </a:r>
          </a:p>
          <a:p>
            <a:pPr marL="342900" indent="-342900">
              <a:buFont typeface="Arial" panose="020B0604020202020204" pitchFamily="34" charset="0"/>
              <a:buChar char="•"/>
            </a:pPr>
            <a:r>
              <a:rPr lang="ro-RO" b="1" noProof="1">
                <a:effectLst>
                  <a:outerShdw blurRad="38100" dist="38100" dir="2700000" algn="tl">
                    <a:srgbClr val="000000">
                      <a:alpha val="43137"/>
                    </a:srgbClr>
                  </a:outerShdw>
                </a:effectLst>
              </a:rPr>
              <a:t>Date (variabile declarate în program), informații pentru stocare, semnale de stare;</a:t>
            </a:r>
          </a:p>
        </p:txBody>
      </p:sp>
      <p:sp>
        <p:nvSpPr>
          <p:cNvPr id="25" name="Dreptunghi 24">
            <a:extLst>
              <a:ext uri="{FF2B5EF4-FFF2-40B4-BE49-F238E27FC236}">
                <a16:creationId xmlns:a16="http://schemas.microsoft.com/office/drawing/2014/main" id="{696F1F44-6C94-4C06-81EC-C19567097097}"/>
              </a:ext>
            </a:extLst>
          </p:cNvPr>
          <p:cNvSpPr/>
          <p:nvPr/>
        </p:nvSpPr>
        <p:spPr>
          <a:xfrm>
            <a:off x="4434293" y="5542553"/>
            <a:ext cx="3395035" cy="733476"/>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noProof="1">
                <a:effectLst>
                  <a:outerShdw blurRad="38100" dist="38100" dir="2700000" algn="tl">
                    <a:srgbClr val="000000">
                      <a:alpha val="43137"/>
                    </a:srgbClr>
                  </a:outerShdw>
                </a:effectLst>
              </a:rPr>
              <a:t>Dispozitive preriferice</a:t>
            </a:r>
          </a:p>
          <a:p>
            <a:pPr algn="ctr"/>
            <a:r>
              <a:rPr lang="ro-RO" sz="2000" b="1" noProof="1">
                <a:effectLst>
                  <a:outerShdw blurRad="38100" dist="38100" dir="2700000" algn="tl">
                    <a:srgbClr val="000000">
                      <a:alpha val="43137"/>
                    </a:srgbClr>
                  </a:outerShdw>
                </a:effectLst>
              </a:rPr>
              <a:t>pentru Intrare / Ieșire semnal</a:t>
            </a:r>
          </a:p>
        </p:txBody>
      </p:sp>
      <p:sp>
        <p:nvSpPr>
          <p:cNvPr id="26" name="Săgeată: sus-jos 25">
            <a:extLst>
              <a:ext uri="{FF2B5EF4-FFF2-40B4-BE49-F238E27FC236}">
                <a16:creationId xmlns:a16="http://schemas.microsoft.com/office/drawing/2014/main" id="{FC642278-B435-45C1-A19E-77ECD98DB7B3}"/>
              </a:ext>
            </a:extLst>
          </p:cNvPr>
          <p:cNvSpPr/>
          <p:nvPr/>
        </p:nvSpPr>
        <p:spPr>
          <a:xfrm>
            <a:off x="7097622" y="2339119"/>
            <a:ext cx="504942" cy="1114198"/>
          </a:xfrm>
          <a:prstGeom prst="upDown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7" name="Săgeată: sus 26">
            <a:extLst>
              <a:ext uri="{FF2B5EF4-FFF2-40B4-BE49-F238E27FC236}">
                <a16:creationId xmlns:a16="http://schemas.microsoft.com/office/drawing/2014/main" id="{B33F4D76-C55F-4D7C-A552-44E82A2BFF78}"/>
              </a:ext>
            </a:extLst>
          </p:cNvPr>
          <p:cNvSpPr/>
          <p:nvPr/>
        </p:nvSpPr>
        <p:spPr>
          <a:xfrm>
            <a:off x="4616991" y="2321308"/>
            <a:ext cx="504942" cy="1120262"/>
          </a:xfrm>
          <a:prstGeom prst="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8" name="Săgeată: sus-jos 27">
            <a:extLst>
              <a:ext uri="{FF2B5EF4-FFF2-40B4-BE49-F238E27FC236}">
                <a16:creationId xmlns:a16="http://schemas.microsoft.com/office/drawing/2014/main" id="{78675F08-C15D-41AA-9B93-27F9C9E78298}"/>
              </a:ext>
            </a:extLst>
          </p:cNvPr>
          <p:cNvSpPr/>
          <p:nvPr/>
        </p:nvSpPr>
        <p:spPr>
          <a:xfrm>
            <a:off x="5857305" y="4585328"/>
            <a:ext cx="504942" cy="908261"/>
          </a:xfrm>
          <a:prstGeom prst="upDown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9" name="CasetăText 28">
            <a:extLst>
              <a:ext uri="{FF2B5EF4-FFF2-40B4-BE49-F238E27FC236}">
                <a16:creationId xmlns:a16="http://schemas.microsoft.com/office/drawing/2014/main" id="{AAE9B877-28E7-46F7-B7AD-372C2678CB53}"/>
              </a:ext>
            </a:extLst>
          </p:cNvPr>
          <p:cNvSpPr txBox="1"/>
          <p:nvPr/>
        </p:nvSpPr>
        <p:spPr>
          <a:xfrm>
            <a:off x="0" y="6288186"/>
            <a:ext cx="12192000" cy="584775"/>
          </a:xfrm>
          <a:prstGeom prst="rect">
            <a:avLst/>
          </a:prstGeom>
          <a:noFill/>
        </p:spPr>
        <p:txBody>
          <a:bodyPr wrap="square" rtlCol="0">
            <a:spAutoFit/>
          </a:bodyPr>
          <a:lstStyle/>
          <a:p>
            <a:pPr algn="r"/>
            <a:r>
              <a:rPr lang="ro-RO" sz="3200" b="1" dirty="0">
                <a:solidFill>
                  <a:schemeClr val="bg1"/>
                </a:solidFill>
              </a:rPr>
              <a:t>Arhitectura Harvard</a:t>
            </a:r>
          </a:p>
        </p:txBody>
      </p:sp>
      <p:sp>
        <p:nvSpPr>
          <p:cNvPr id="30" name="CasetăText 29">
            <a:extLst>
              <a:ext uri="{FF2B5EF4-FFF2-40B4-BE49-F238E27FC236}">
                <a16:creationId xmlns:a16="http://schemas.microsoft.com/office/drawing/2014/main" id="{54FAE496-7669-459A-A431-2ED3E6BD05B5}"/>
              </a:ext>
            </a:extLst>
          </p:cNvPr>
          <p:cNvSpPr txBox="1"/>
          <p:nvPr/>
        </p:nvSpPr>
        <p:spPr>
          <a:xfrm>
            <a:off x="6362247" y="4754777"/>
            <a:ext cx="1057617" cy="584775"/>
          </a:xfrm>
          <a:prstGeom prst="rect">
            <a:avLst/>
          </a:prstGeom>
          <a:noFill/>
        </p:spPr>
        <p:txBody>
          <a:bodyPr wrap="square" rtlCol="0">
            <a:spAutoFit/>
          </a:bodyPr>
          <a:lstStyle/>
          <a:p>
            <a:r>
              <a:rPr lang="ro-RO" sz="3200" b="1" dirty="0">
                <a:solidFill>
                  <a:schemeClr val="bg1"/>
                </a:solidFill>
              </a:rPr>
              <a:t>Date</a:t>
            </a:r>
          </a:p>
        </p:txBody>
      </p:sp>
      <p:sp>
        <p:nvSpPr>
          <p:cNvPr id="31" name="CasetăText 30">
            <a:extLst>
              <a:ext uri="{FF2B5EF4-FFF2-40B4-BE49-F238E27FC236}">
                <a16:creationId xmlns:a16="http://schemas.microsoft.com/office/drawing/2014/main" id="{88CA5D69-AD87-4824-AFE1-B5DB22271D18}"/>
              </a:ext>
            </a:extLst>
          </p:cNvPr>
          <p:cNvSpPr txBox="1"/>
          <p:nvPr/>
        </p:nvSpPr>
        <p:spPr>
          <a:xfrm>
            <a:off x="7565848" y="2596961"/>
            <a:ext cx="1057617" cy="584775"/>
          </a:xfrm>
          <a:prstGeom prst="rect">
            <a:avLst/>
          </a:prstGeom>
          <a:noFill/>
        </p:spPr>
        <p:txBody>
          <a:bodyPr wrap="square" rtlCol="0">
            <a:spAutoFit/>
          </a:bodyPr>
          <a:lstStyle/>
          <a:p>
            <a:r>
              <a:rPr lang="ro-RO" sz="3200" b="1" dirty="0">
                <a:solidFill>
                  <a:schemeClr val="bg1"/>
                </a:solidFill>
              </a:rPr>
              <a:t>Date</a:t>
            </a:r>
          </a:p>
        </p:txBody>
      </p:sp>
      <p:sp>
        <p:nvSpPr>
          <p:cNvPr id="32" name="CasetăText 31">
            <a:extLst>
              <a:ext uri="{FF2B5EF4-FFF2-40B4-BE49-F238E27FC236}">
                <a16:creationId xmlns:a16="http://schemas.microsoft.com/office/drawing/2014/main" id="{97E0BDE2-44DF-4A9E-B6E7-01880FB8748B}"/>
              </a:ext>
            </a:extLst>
          </p:cNvPr>
          <p:cNvSpPr txBox="1"/>
          <p:nvPr/>
        </p:nvSpPr>
        <p:spPr>
          <a:xfrm>
            <a:off x="3195810" y="2603830"/>
            <a:ext cx="1421181" cy="584775"/>
          </a:xfrm>
          <a:prstGeom prst="rect">
            <a:avLst/>
          </a:prstGeom>
          <a:noFill/>
        </p:spPr>
        <p:txBody>
          <a:bodyPr wrap="square" rtlCol="0">
            <a:spAutoFit/>
          </a:bodyPr>
          <a:lstStyle/>
          <a:p>
            <a:r>
              <a:rPr lang="ro-RO" sz="3200" b="1" dirty="0">
                <a:solidFill>
                  <a:schemeClr val="bg1"/>
                </a:solidFill>
              </a:rPr>
              <a:t>Adrese</a:t>
            </a:r>
          </a:p>
        </p:txBody>
      </p:sp>
      <p:sp>
        <p:nvSpPr>
          <p:cNvPr id="36" name="Săgeată: îndoită în sus 35">
            <a:extLst>
              <a:ext uri="{FF2B5EF4-FFF2-40B4-BE49-F238E27FC236}">
                <a16:creationId xmlns:a16="http://schemas.microsoft.com/office/drawing/2014/main" id="{14F544F3-C112-4AFD-A93E-9AE1042051D9}"/>
              </a:ext>
            </a:extLst>
          </p:cNvPr>
          <p:cNvSpPr/>
          <p:nvPr/>
        </p:nvSpPr>
        <p:spPr>
          <a:xfrm rot="5400000" flipH="1">
            <a:off x="353212" y="2480115"/>
            <a:ext cx="2371074" cy="637256"/>
          </a:xfrm>
          <a:prstGeom prst="bent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o-RO" dirty="0"/>
          </a:p>
        </p:txBody>
      </p:sp>
      <p:sp>
        <p:nvSpPr>
          <p:cNvPr id="39" name="Săgeată: sus 38">
            <a:extLst>
              <a:ext uri="{FF2B5EF4-FFF2-40B4-BE49-F238E27FC236}">
                <a16:creationId xmlns:a16="http://schemas.microsoft.com/office/drawing/2014/main" id="{48C6C4BF-8589-4E35-9FCB-F9A5EFBCD4AD}"/>
              </a:ext>
            </a:extLst>
          </p:cNvPr>
          <p:cNvSpPr/>
          <p:nvPr/>
        </p:nvSpPr>
        <p:spPr>
          <a:xfrm rot="16200000">
            <a:off x="2773595" y="2384539"/>
            <a:ext cx="421427" cy="3199484"/>
          </a:xfrm>
          <a:prstGeom prst="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0" name="Săgeată: sus 39">
            <a:extLst>
              <a:ext uri="{FF2B5EF4-FFF2-40B4-BE49-F238E27FC236}">
                <a16:creationId xmlns:a16="http://schemas.microsoft.com/office/drawing/2014/main" id="{23815F3A-8198-4695-9896-8B7D4331FBE1}"/>
              </a:ext>
            </a:extLst>
          </p:cNvPr>
          <p:cNvSpPr/>
          <p:nvPr/>
        </p:nvSpPr>
        <p:spPr>
          <a:xfrm rot="5400000" flipH="1">
            <a:off x="9024532" y="2362288"/>
            <a:ext cx="421427" cy="3199484"/>
          </a:xfrm>
          <a:prstGeom prst="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1" name="Săgeată: îndoită în sus 40">
            <a:extLst>
              <a:ext uri="{FF2B5EF4-FFF2-40B4-BE49-F238E27FC236}">
                <a16:creationId xmlns:a16="http://schemas.microsoft.com/office/drawing/2014/main" id="{FAD81662-F846-424F-90CC-B44E114DEBCE}"/>
              </a:ext>
            </a:extLst>
          </p:cNvPr>
          <p:cNvSpPr/>
          <p:nvPr/>
        </p:nvSpPr>
        <p:spPr>
          <a:xfrm rot="16200000">
            <a:off x="9494342" y="2457865"/>
            <a:ext cx="2371074" cy="637256"/>
          </a:xfrm>
          <a:prstGeom prst="bent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o-RO" dirty="0"/>
          </a:p>
        </p:txBody>
      </p:sp>
      <p:sp>
        <p:nvSpPr>
          <p:cNvPr id="56" name="CasetăText 55">
            <a:extLst>
              <a:ext uri="{FF2B5EF4-FFF2-40B4-BE49-F238E27FC236}">
                <a16:creationId xmlns:a16="http://schemas.microsoft.com/office/drawing/2014/main" id="{91951578-C6B9-414E-9A5F-B27E2E0E98D3}"/>
              </a:ext>
            </a:extLst>
          </p:cNvPr>
          <p:cNvSpPr txBox="1"/>
          <p:nvPr/>
        </p:nvSpPr>
        <p:spPr>
          <a:xfrm>
            <a:off x="1857377" y="4136412"/>
            <a:ext cx="2334659" cy="954107"/>
          </a:xfrm>
          <a:prstGeom prst="rect">
            <a:avLst/>
          </a:prstGeom>
          <a:noFill/>
        </p:spPr>
        <p:txBody>
          <a:bodyPr wrap="square" rtlCol="0">
            <a:spAutoFit/>
          </a:bodyPr>
          <a:lstStyle/>
          <a:p>
            <a:r>
              <a:rPr lang="ro-RO" sz="2800" b="1" dirty="0">
                <a:solidFill>
                  <a:schemeClr val="bg1"/>
                </a:solidFill>
              </a:rPr>
              <a:t>Adrese pentru instrucțiuni</a:t>
            </a:r>
          </a:p>
        </p:txBody>
      </p:sp>
      <p:sp>
        <p:nvSpPr>
          <p:cNvPr id="57" name="CasetăText 56">
            <a:extLst>
              <a:ext uri="{FF2B5EF4-FFF2-40B4-BE49-F238E27FC236}">
                <a16:creationId xmlns:a16="http://schemas.microsoft.com/office/drawing/2014/main" id="{34280F43-F10C-47CC-944F-F12EAC565CB5}"/>
              </a:ext>
            </a:extLst>
          </p:cNvPr>
          <p:cNvSpPr txBox="1"/>
          <p:nvPr/>
        </p:nvSpPr>
        <p:spPr>
          <a:xfrm>
            <a:off x="8026592" y="4108274"/>
            <a:ext cx="2334659" cy="954107"/>
          </a:xfrm>
          <a:prstGeom prst="rect">
            <a:avLst/>
          </a:prstGeom>
          <a:noFill/>
        </p:spPr>
        <p:txBody>
          <a:bodyPr wrap="square" rtlCol="0">
            <a:spAutoFit/>
          </a:bodyPr>
          <a:lstStyle/>
          <a:p>
            <a:r>
              <a:rPr lang="ro-RO" sz="2800" b="1" dirty="0">
                <a:solidFill>
                  <a:schemeClr val="bg1"/>
                </a:solidFill>
              </a:rPr>
              <a:t>Adrese pentru variabile</a:t>
            </a:r>
          </a:p>
        </p:txBody>
      </p:sp>
      <p:sp>
        <p:nvSpPr>
          <p:cNvPr id="58" name="Săgeată: sus-jos 57">
            <a:extLst>
              <a:ext uri="{FF2B5EF4-FFF2-40B4-BE49-F238E27FC236}">
                <a16:creationId xmlns:a16="http://schemas.microsoft.com/office/drawing/2014/main" id="{A988C436-F20A-45E0-B5FF-D511130A0EB5}"/>
              </a:ext>
            </a:extLst>
          </p:cNvPr>
          <p:cNvSpPr/>
          <p:nvPr/>
        </p:nvSpPr>
        <p:spPr>
          <a:xfrm>
            <a:off x="12399" y="1010093"/>
            <a:ext cx="300209" cy="5847907"/>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9" name="CasetăText 58">
            <a:extLst>
              <a:ext uri="{FF2B5EF4-FFF2-40B4-BE49-F238E27FC236}">
                <a16:creationId xmlns:a16="http://schemas.microsoft.com/office/drawing/2014/main" id="{C7B5E877-B86F-4F21-9AF3-1A8DF932544F}"/>
              </a:ext>
            </a:extLst>
          </p:cNvPr>
          <p:cNvSpPr txBox="1"/>
          <p:nvPr/>
        </p:nvSpPr>
        <p:spPr>
          <a:xfrm>
            <a:off x="240201" y="5365318"/>
            <a:ext cx="4194092" cy="1323439"/>
          </a:xfrm>
          <a:prstGeom prst="rect">
            <a:avLst/>
          </a:prstGeom>
          <a:noFill/>
        </p:spPr>
        <p:txBody>
          <a:bodyPr wrap="square" rtlCol="0">
            <a:spAutoFit/>
          </a:bodyPr>
          <a:lstStyle/>
          <a:p>
            <a:r>
              <a:rPr lang="ro-RO" sz="2000" b="1" dirty="0">
                <a:solidFill>
                  <a:schemeClr val="bg1"/>
                </a:solidFill>
              </a:rPr>
              <a:t>Arhitectura Harvard are două magistrale independente: pentru furnizarea adreselor (locațiilor de memorie) și pentru stocarea datelor.</a:t>
            </a:r>
          </a:p>
        </p:txBody>
      </p:sp>
      <p:sp>
        <p:nvSpPr>
          <p:cNvPr id="60" name="CasetăText 59">
            <a:extLst>
              <a:ext uri="{FF2B5EF4-FFF2-40B4-BE49-F238E27FC236}">
                <a16:creationId xmlns:a16="http://schemas.microsoft.com/office/drawing/2014/main" id="{ED5E245E-369E-4763-9D27-7015A9FA0170}"/>
              </a:ext>
            </a:extLst>
          </p:cNvPr>
          <p:cNvSpPr txBox="1"/>
          <p:nvPr/>
        </p:nvSpPr>
        <p:spPr>
          <a:xfrm>
            <a:off x="7985509" y="5047164"/>
            <a:ext cx="4194092" cy="1323439"/>
          </a:xfrm>
          <a:prstGeom prst="rect">
            <a:avLst/>
          </a:prstGeom>
          <a:noFill/>
        </p:spPr>
        <p:txBody>
          <a:bodyPr wrap="square" rtlCol="0">
            <a:spAutoFit/>
          </a:bodyPr>
          <a:lstStyle/>
          <a:p>
            <a:r>
              <a:rPr lang="ro-RO" sz="2000" b="1" dirty="0">
                <a:solidFill>
                  <a:schemeClr val="bg1"/>
                </a:solidFill>
              </a:rPr>
              <a:t>AVANTAJUL MAJOR:</a:t>
            </a:r>
          </a:p>
          <a:p>
            <a:r>
              <a:rPr lang="ro-RO" sz="2000" b="1" dirty="0">
                <a:solidFill>
                  <a:schemeClr val="bg1"/>
                </a:solidFill>
              </a:rPr>
              <a:t>Se pot executa operații de </a:t>
            </a:r>
            <a:r>
              <a:rPr lang="ro-RO" sz="2000" b="1" dirty="0">
                <a:solidFill>
                  <a:srgbClr val="92D050"/>
                </a:solidFill>
              </a:rPr>
              <a:t>preluare din memorie</a:t>
            </a:r>
            <a:r>
              <a:rPr lang="ro-RO" sz="2000" b="1" dirty="0">
                <a:solidFill>
                  <a:schemeClr val="bg1"/>
                </a:solidFill>
              </a:rPr>
              <a:t> și </a:t>
            </a:r>
            <a:r>
              <a:rPr lang="ro-RO" sz="2000" b="1" dirty="0">
                <a:solidFill>
                  <a:srgbClr val="92D050"/>
                </a:solidFill>
              </a:rPr>
              <a:t>adresare</a:t>
            </a:r>
            <a:r>
              <a:rPr lang="ro-RO" sz="2000" b="1" dirty="0">
                <a:solidFill>
                  <a:schemeClr val="bg1"/>
                </a:solidFill>
              </a:rPr>
              <a:t> în mod SIMULTAN fără memorie CACHE!</a:t>
            </a:r>
          </a:p>
        </p:txBody>
      </p:sp>
    </p:spTree>
    <p:extLst>
      <p:ext uri="{BB962C8B-B14F-4D97-AF65-F5344CB8AC3E}">
        <p14:creationId xmlns:p14="http://schemas.microsoft.com/office/powerpoint/2010/main" val="2466349297"/>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TotalTime>
  <Words>1992</Words>
  <Application>Microsoft Office PowerPoint</Application>
  <PresentationFormat>Ecran lat</PresentationFormat>
  <Paragraphs>169</Paragraphs>
  <Slides>18</Slides>
  <Notes>0</Notes>
  <HiddenSlides>0</HiddenSlides>
  <MMClips>0</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18</vt:i4>
      </vt:variant>
    </vt:vector>
  </HeadingPairs>
  <TitlesOfParts>
    <vt:vector size="23" baseType="lpstr">
      <vt:lpstr>Arial</vt:lpstr>
      <vt:lpstr>Calibri</vt:lpstr>
      <vt:lpstr>Calibri Light</vt:lpstr>
      <vt:lpstr>Times New Roman</vt:lpstr>
      <vt:lpstr>Temă Office</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lpstr>Sisteme de calcul în timp real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Sisteme de calcul în timp real</dc:title>
  <dc:creator>W7PCWS</dc:creator>
  <cp:lastModifiedBy>W7PCWS</cp:lastModifiedBy>
  <cp:revision>119</cp:revision>
  <dcterms:created xsi:type="dcterms:W3CDTF">2017-10-13T19:23:46Z</dcterms:created>
  <dcterms:modified xsi:type="dcterms:W3CDTF">2017-12-17T00:46:39Z</dcterms:modified>
</cp:coreProperties>
</file>