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0" r:id="rId4"/>
    <p:sldId id="331" r:id="rId5"/>
    <p:sldId id="332" r:id="rId6"/>
    <p:sldId id="333" r:id="rId7"/>
    <p:sldId id="334" r:id="rId8"/>
    <p:sldId id="335" r:id="rId9"/>
    <p:sldId id="342" r:id="rId10"/>
    <p:sldId id="336" r:id="rId11"/>
    <p:sldId id="343" r:id="rId12"/>
    <p:sldId id="339" r:id="rId13"/>
    <p:sldId id="340" r:id="rId14"/>
    <p:sldId id="341" r:id="rId15"/>
    <p:sldId id="337" r:id="rId16"/>
    <p:sldId id="329" r:id="rId17"/>
    <p:sldId id="304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AC2336-864F-4A02-B370-B8F2B0DD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8CEB9DD-A7A7-4C15-A60C-98D1A7BBF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2039E40-6127-41BB-81A4-614BF9AE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44ABFD7-E512-4FC3-B310-93AEF09A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C0A3CF0-55E0-48BB-AEAF-7A432B54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568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43F9A3-BAFB-406B-9C9C-24353B6D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E982862-A076-480A-A304-3D6D7CA74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DEFC7D1-0433-4A9E-A79F-31740A73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90BA692-1ADE-4998-881A-9A17F1C0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48FF56B-1CFC-4F4D-B015-A5EA940B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7898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23F346F4-9FCD-4C77-90EF-6518DE59B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DB8B845-CC2E-4768-8C2C-02EA3BFE9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C68D013-1BE0-4345-B874-C5D82AFA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DDD92AE-3134-45D2-BC95-E5012DEF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3C99903-1E06-41E8-BE7F-1040D749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6376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535F3D-1F9B-4B96-AA6A-9BB941CF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4C2AD43-91C3-4711-B0CB-3C3CC23F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9EE7843-D63A-4834-B68A-D23FA21B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F59F8BA-A213-473E-AD32-9B332CCF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62616EB-472F-45FD-82D5-5306629C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925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F1048F-0A52-4663-AB4E-011AF60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05CF8B5-CD8B-4D48-9324-131906A9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E54AF41-ABD5-47FB-98BE-BC879E5C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1B79362-1363-426E-B5A7-9A8C3A0C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0EC8952-C591-447E-A54B-B1DF2C42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1279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28587D-A604-4F77-952A-29083065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21B426D-4759-46F9-B909-8D403F32F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9749365-7F6D-44BE-81EE-C93A81700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09FFF89-14DD-47E5-BA3D-71BFEE4A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501CB54-A012-412A-8999-4A5F55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D0BBA9C-297E-45A3-A26E-F314FA95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471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BBB89B-2E4A-48D1-967A-972367A5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F01614D-570A-478F-9B1D-AC900BBF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A28E660-AAEE-4FBC-9322-8B8168E69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81057671-80B8-4AF0-A303-2EB262940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C7F0CC0-EAB9-4E05-8CCC-F7507FD19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D626CB0-CF80-4DA3-A666-8D8F2CFC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65060FB-F281-4B68-BD08-6F796E8D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325AA34-02D1-4028-BEF1-DAEA8662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675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88A2AD-65D2-4DF6-84A1-06AD74BC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E9BDF47-EF86-4C2F-9275-5EAF1712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54E762A-1F4A-4881-AC51-EEACC2A8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D0E4338-4D8E-4D37-9FA5-7FCBDE14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2531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7A348BC-83CC-48A1-8ACC-E8594583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EB33567-527F-4CDE-AED8-DA585F04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E45DCA1-6648-4104-98AF-0C9D9405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00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F5677B-F4BD-4EA2-AF46-6A45AC0F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23FF71A-E9FC-4739-8C76-F38D02CD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9C0F760-A18F-42AF-A3ED-65BC18C9F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2A1663-005C-4BC7-BE76-2B2F6B12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A30DFB2-2AF4-46E5-86ED-A8E482DE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86216D7-EC13-461A-8A37-D5B53E19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83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A47B4BB-D4B0-4E75-8B40-6758DBD2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BE3C50BC-ECCA-424D-935C-49450A5C7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AF62B50-64A6-4387-80BB-1D271A254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7A6F640-65C4-478B-906A-81362150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3D6E879-DB3C-41BE-A30B-902FED74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A36DF27-8C21-49F0-A07C-E212BD6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182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3054B54-DD93-441A-A87C-A50D7652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84F7208-37FD-4B7C-90F3-F5673630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804C3D8-DC24-4174-85C6-4AE448F1A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B168-288D-4FAD-901B-8C3B11BD91E6}" type="datetimeFigureOut">
              <a:rPr lang="ro-RO" smtClean="0"/>
              <a:t>01.12.2017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A1B51C3-14A0-43EB-A000-82A77EA1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5398F8-ACAF-49E0-8930-AC4D2B1F8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5729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.Pintilie@emd.utcluj.r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pe.utcluj.ro/index.php/sisteme-de-calcul-in-timp-real/" TargetMode="External"/><Relationship Id="rId4" Type="http://schemas.openxmlformats.org/officeDocument/2006/relationships/hyperlink" Target="http://epe.utcluj.ro/index.php/pintilie-lucian-nicola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.Pintilie@emd.utcluj.ro" TargetMode="External"/><Relationship Id="rId2" Type="http://schemas.openxmlformats.org/officeDocument/2006/relationships/hyperlink" Target="http://epe.utcluj.ro/index.php/sisteme-de-calcul-in-timp-real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pe.utcluj.ro/index.php/pintilie-lucian-nicola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4F5E8E52-7C35-43C7-B7F4-4D943D1D3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268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7251405" cy="1655762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Comunicații, infrastructuri, magistrale</a:t>
            </a:r>
          </a:p>
        </p:txBody>
      </p:sp>
      <p:sp>
        <p:nvSpPr>
          <p:cNvPr id="8" name="Subtitlu 2">
            <a:extLst>
              <a:ext uri="{FF2B5EF4-FFF2-40B4-BE49-F238E27FC236}">
                <a16:creationId xmlns:a16="http://schemas.microsoft.com/office/drawing/2014/main" id="{16F45CF4-DA26-4B5A-AC17-A9F372DD01FF}"/>
              </a:ext>
            </a:extLst>
          </p:cNvPr>
          <p:cNvSpPr txBox="1">
            <a:spLocks/>
          </p:cNvSpPr>
          <p:nvPr/>
        </p:nvSpPr>
        <p:spPr>
          <a:xfrm>
            <a:off x="3964615" y="1669312"/>
            <a:ext cx="3775887" cy="60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Laboratorul nr.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o-R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C6EAC854-CBBF-4387-AA13-F8E90C7927CC}"/>
              </a:ext>
            </a:extLst>
          </p:cNvPr>
          <p:cNvSpPr/>
          <p:nvPr/>
        </p:nvSpPr>
        <p:spPr>
          <a:xfrm>
            <a:off x="7023100" y="5383788"/>
            <a:ext cx="5168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mast.: Pintilie Lucian Nicolae</a:t>
            </a:r>
          </a:p>
          <a:p>
            <a:pPr algn="r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Lucian.Pintilie@emd.utcluj.ro</a:t>
            </a:r>
            <a:endParaRPr lang="en-US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</a:t>
            </a:r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http://epe.utcluj.ro/index.php/pintilie-lucian-nicolae/</a:t>
            </a:r>
            <a:endParaRPr lang="ro-RO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o-RO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1E02E2ED-8FAD-41F1-98D2-152C6387EB78}"/>
              </a:ext>
            </a:extLst>
          </p:cNvPr>
          <p:cNvSpPr/>
          <p:nvPr/>
        </p:nvSpPr>
        <p:spPr>
          <a:xfrm>
            <a:off x="386316" y="6282847"/>
            <a:ext cx="6223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http://epe.utcluj.ro/index.php/sisteme-de-calcul-in-timp-real/</a:t>
            </a:r>
            <a:endParaRPr lang="ro-RO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Comunicația serial (cu ajutorul interfeței U.S.B.) dintre platforma Arduino / Intel Galileo și mediul de simulare / testare Matlab – Simulink;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Partajarea conexiunii de la magistrala U.S.B. la rețeaua Ethernet utilizând suita de protocoale U.S.B. over I.P. (realizarea unei conexiuni de tip client – server);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Combinarea metodelor de conectare (de la placa Arduino / Intel Galileo la calculator și de la calculator la rețea), în scopul obținerii unui sistem cvasi – S.C.A.D.A. (aproape ca și S.C.A.D.A.);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microcalculatorului Raspberry Pi 3 model B cu sistem de operare </a:t>
            </a: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Ubuntu</a:t>
            </a: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Linux;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Scurtă prezentare a facilităților sistemului de operare Linux (ex. SSH, VNC, SFTP, PHP, APACHE, MYSQL);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Câteva exemple introductive în limbajul de programare Python – utilizarea G.P.I.O.;</a:t>
            </a: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7712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10093"/>
            <a:ext cx="12192000" cy="5847907"/>
          </a:xfrm>
        </p:spPr>
        <p:txBody>
          <a:bodyPr>
            <a:normAutofit/>
          </a:bodyPr>
          <a:lstStyle/>
          <a:p>
            <a:pPr algn="l"/>
            <a:r>
              <a:rPr lang="ro-RO" sz="4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Conținutul uzual pentru un fișier Python:</a:t>
            </a:r>
          </a:p>
          <a:p>
            <a:pPr algn="l"/>
            <a:endParaRPr lang="ro-RO" sz="2000" b="1" noProof="1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22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#!/usr/bin/python 	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pentru a specifica o cale absolută (eng. absolute path) în Unix,</a:t>
            </a:r>
          </a:p>
          <a:p>
            <a:pPr algn="l"/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anume înspre directorul ce conține bibleotecile interpretorului de cod - Python;</a:t>
            </a:r>
          </a:p>
          <a:p>
            <a:pPr algn="l"/>
            <a:endParaRPr lang="ro-RO" sz="2200" b="1" noProof="1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22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#&lt;ceva_de_spus&gt; 	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introducerea unor indicații în interiorul codului de program;</a:t>
            </a:r>
          </a:p>
          <a:p>
            <a:pPr algn="l"/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Frazele care încep cu semnul diez „#” nu sunt luate în considerare!</a:t>
            </a:r>
          </a:p>
          <a:p>
            <a:pPr algn="l"/>
            <a:endParaRPr lang="ro-RO" sz="2200" b="1" noProof="1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22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&lt;instrucțiune_specifică_limbajului&gt; &lt;argument&gt; 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exemplu: </a:t>
            </a:r>
            <a:r>
              <a:rPr lang="ro-RO" sz="2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200" b="1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"Text pentru afișare în consolă!"</a:t>
            </a:r>
          </a:p>
          <a:p>
            <a:pPr algn="l"/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OBSERVAȚII: </a:t>
            </a:r>
          </a:p>
          <a:p>
            <a:pPr algn="l"/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Instrucțiunea „</a:t>
            </a:r>
            <a:r>
              <a:rPr lang="ro-RO" sz="2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o-RO" sz="22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specifică limbajului de programare;</a:t>
            </a:r>
          </a:p>
          <a:p>
            <a:pPr algn="l"/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o-RO" sz="22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200" b="1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„Text pentru afișare în consolă!”</a:t>
            </a:r>
            <a:r>
              <a:rPr lang="ro-RO" sz="22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argumentul instrucțiunii;</a:t>
            </a:r>
          </a:p>
          <a:p>
            <a:pPr algn="l"/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Delimitările ierarhice (eng. code blocks) se realizeză prin </a:t>
            </a:r>
            <a:r>
              <a:rPr lang="ro-RO" sz="2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aliniere la stânga 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ro-RO" sz="22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 spații </a:t>
            </a:r>
            <a:r>
              <a:rPr lang="ro-RO" sz="2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(indent)!</a:t>
            </a:r>
          </a:p>
        </p:txBody>
      </p:sp>
    </p:spTree>
    <p:extLst>
      <p:ext uri="{BB962C8B-B14F-4D97-AF65-F5344CB8AC3E}">
        <p14:creationId xmlns:p14="http://schemas.microsoft.com/office/powerpoint/2010/main" val="26859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10093"/>
            <a:ext cx="12192000" cy="5847907"/>
          </a:xfrm>
        </p:spPr>
        <p:txBody>
          <a:bodyPr>
            <a:normAutofit/>
          </a:bodyPr>
          <a:lstStyle/>
          <a:p>
            <a:pPr algn="l"/>
            <a:r>
              <a:rPr lang="ro-RO" sz="4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Utilizarea G.P.I.O. – activarea ieșirilor:</a:t>
            </a:r>
          </a:p>
          <a:p>
            <a:pPr algn="l"/>
            <a:endParaRPr lang="ro-RO" sz="2000" b="1" noProof="1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#!/usr/bin/python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#Specificare cale absolută interpretor Python;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RPi.GPIO as GPIO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#Importarea bibleotecii pentru intrări / ieșiri digitale;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GPIO.setmode(GPIO.BCM)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#Numerotarea pinilor după standardul BroadCom;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GPIO.cleanup()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#Aducerea în stare de INTRARE a tuturor canalelor digitale;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GPIO.setwarnings(False)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#Ignorarea / ne-afișarea mesajelor de eroare în consolă; 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GPIO.setup(23,GPIO.OUT)	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#Configurarea pinului „23” ca și ieșire digitală; 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"Stare LED = Pornit"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#Afișarea mesajului "Stare LED = Pornit„ în terminal;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GPIO.output(23,GPIO.HIGH)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#Punerea ieșirii digitale 23 în starea „logic 1”.</a:t>
            </a:r>
          </a:p>
        </p:txBody>
      </p:sp>
    </p:spTree>
    <p:extLst>
      <p:ext uri="{BB962C8B-B14F-4D97-AF65-F5344CB8AC3E}">
        <p14:creationId xmlns:p14="http://schemas.microsoft.com/office/powerpoint/2010/main" val="404984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10093"/>
            <a:ext cx="12192000" cy="5847907"/>
          </a:xfrm>
        </p:spPr>
        <p:txBody>
          <a:bodyPr>
            <a:normAutofit/>
          </a:bodyPr>
          <a:lstStyle/>
          <a:p>
            <a:pPr algn="l"/>
            <a:r>
              <a:rPr lang="ro-RO" sz="4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Utilizarea G.P.I.O. – de-activarea ieșirilor:</a:t>
            </a:r>
          </a:p>
          <a:p>
            <a:pPr algn="l"/>
            <a:endParaRPr lang="ro-RO" sz="2000" b="1" noProof="1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#!/usr/bin/python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#Specificare cale absolută interpretor Python;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RPi.GPIO as GPIO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#Importarea bibleotecii pentru intrări / ieșiri digitale;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GPIO.setmode(GPIO.BCM)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#Numerotarea pinilor după standardul BroadCom;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GPIO.cleanup()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#Aducerea în stare de INTRARE a tuturor canalelor digitale;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GPIO.setwarnings(False)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#Ignorarea / ne-afișarea mesajelor de eroare în consolă; 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GPIO.setup(23,GPIO.OUT)	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#Configurarea pinului „23” ca și ieșire digitală; 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"Stare LED = Pornit"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#Afișarea mesajului "Stare LED = Pornit„ în terminal;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GPIO.output(23,GPIO.LOW)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#Punerea ieșirii digitale 23 în starea „logic 1”.</a:t>
            </a:r>
          </a:p>
        </p:txBody>
      </p:sp>
    </p:spTree>
    <p:extLst>
      <p:ext uri="{BB962C8B-B14F-4D97-AF65-F5344CB8AC3E}">
        <p14:creationId xmlns:p14="http://schemas.microsoft.com/office/powerpoint/2010/main" val="112979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10093"/>
            <a:ext cx="12192000" cy="5847907"/>
          </a:xfrm>
        </p:spPr>
        <p:txBody>
          <a:bodyPr>
            <a:normAutofit lnSpcReduction="10000"/>
          </a:bodyPr>
          <a:lstStyle/>
          <a:p>
            <a:pPr algn="l"/>
            <a:r>
              <a:rPr lang="ro-RO" sz="4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Utilizarea G.P.I.O. – comutarea intermitentă a ieșirilor:</a:t>
            </a:r>
          </a:p>
          <a:p>
            <a:pPr algn="l"/>
            <a:endParaRPr lang="ro-RO" sz="2000" b="1" noProof="1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#!/usr/bin/python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#Specificare cale absolută interpretor Python;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time			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#Importare bibleotecă "time";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RPi.GPIO as GPIO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#Importarea bibleotecii pentru intrări / ieșiri digitale;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GPIO.setmode(GPIO.BCM)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#Numerotarea pinilor după standardul BroadCom;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GPIO.cleanup()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#Aducerea în stare de INTRARE a tuturor canalelor digitale;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GPIO.setwarnings(False)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#Ignorarea / ne-afișarea mesajelor de eroare în consolă; 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GPIO.setup(23,GPIO.OUT)	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#Configurarea pinului „23” ca și ieșire digitală; </a:t>
            </a:r>
          </a:p>
          <a:p>
            <a:pPr algn="l"/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1:				</a:t>
            </a:r>
            <a:r>
              <a:rPr lang="it-IT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#Stabilirea unei bucle infinite de execu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it-IT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ie;</a:t>
            </a:r>
            <a:endParaRPr lang="ro-RO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GPIO.output(23,GPIO.HIGH)	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#Pornire LED;</a:t>
            </a:r>
          </a:p>
          <a:p>
            <a:pPr algn="l"/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time.sleep(1)			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#Suspendarea execuției pe perioada unei secunde;</a:t>
            </a:r>
          </a:p>
          <a:p>
            <a:pPr algn="l"/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GPIO.output(23,GPIO.LOW)	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#Oprire LED;</a:t>
            </a:r>
          </a:p>
          <a:p>
            <a:pPr algn="l"/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o-RO" sz="20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time.sleep(1)			</a:t>
            </a:r>
            <a:r>
              <a:rPr lang="ro-RO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#Suspendarea execuției pe perioada unei secunde;</a:t>
            </a:r>
          </a:p>
        </p:txBody>
      </p:sp>
    </p:spTree>
    <p:extLst>
      <p:ext uri="{BB962C8B-B14F-4D97-AF65-F5344CB8AC3E}">
        <p14:creationId xmlns:p14="http://schemas.microsoft.com/office/powerpoint/2010/main" val="366910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Comunicația serial (cu ajutorul interfeței U.S.B.) dintre platforma Arduino / Intel Galileo și mediul de simulare / testare Matlab – Simulink;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Partajarea conexiunii de la magistrala U.S.B. la rețeaua Ethernet utilizând suita de protocoale U.S.B. over I.P. (realizarea unei conexiuni de tip client – server);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Combinarea metodelor de conectare (de la placa Arduino / Intel Galileo la calculator și de la calculator la rețea), în scopul obținerii unui sistem cvasi – S.C.A.D.A. (aproape ca și S.C.A.D.A.);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microcalculatorului Raspberry Pi 3 model B cu sistem de operare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Ubuntu</a:t>
            </a: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Linux;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Scurtă prezentare a facilităților sistemului de operare Linux (ex. SSH, VNC, SFTP, PHP, APACHE, MYSQL);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Câteva exemple introductive în limbajul de programare Python – utilizarea G.P.I.O.;</a:t>
            </a: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8278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Tematica următorului laborator: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 aplicații, concluzii, recapitulare, recuperare, încheierea situației pentru laborator</a:t>
            </a:r>
          </a:p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Precizări: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Răspunsurile la întrebările și cerințele de mai sus, notate în caietul de notițe personal, constituie răspunsurile la întrebările de la testul de laborator!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Prezența la laborator este validată, doar la sfârșitul ședinței, în urma verificării caietului de notițe de către cadrul didactic!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Caietul de notițe personal trebuie prezentat corect și commplet, la testul final de laborator, și se acceptă consultarea lui în timpul testului!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AA71DD1-AEB9-4F45-9ABC-02146F123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7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E8917805-2AEA-4565-9024-F38252792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8209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10093"/>
            <a:ext cx="12192000" cy="5847907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mai multe detalii cu privire la starea actuală a prezențelor și regulamentelor, dar și pentru descărcarea materialelor necesare accesați pagina:</a:t>
            </a:r>
          </a:p>
          <a:p>
            <a:pPr algn="just"/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http://epe.utcluj.ro/index.php/sisteme-de-calcul-in-timp-real/</a:t>
            </a:r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4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 mulțumesc pentru atenție!</a:t>
            </a:r>
          </a:p>
          <a:p>
            <a:pPr algn="r"/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mast.: Pintilie Lucian Nicolae</a:t>
            </a: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Lucian.Pintilie@emd.utcluj.ro</a:t>
            </a:r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</a:t>
            </a:r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http://epe.utcluj.ro/index.php/pintilie-lucian-nicolae/</a:t>
            </a:r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30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Semnificația marcajelor și culorilor: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de atins;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în curs de discuție / dezbatere;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îndeplinit.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8706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Comunicația serial (cu ajutorul interfeței U.S.B.) dintre platforma Arduino / Intel Galileo și mediul de simulare / testare Matlab – Simulink;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Partajarea conexiunii de la magistrala U.S.B. la rețeaua Ethernet utilizând suita de protocoale U.S.B. over I.P. (realizarea unei conexiuni de tip client – server);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Combinarea metodelor de conectare (de la placa Arduino / Intel Galileo la calculator și de la calculator la rețea), în scopul obținerii unui sistem cvasi – S.C.A.D.A. (aproape ca și S.C.A.D.A.);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microcalculatorului Raspberry Pi 3 model B cu sistem de operare</a:t>
            </a: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Ubuntu 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Scurtă prezentare a facilităților sistemului de operare Linux (ex. SSH, VNC, SFTP, PHP, APACHE, MYSQL);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Câteva exemple introductive în limbajul de programare Python – utilizarea G.P.I.O.;</a:t>
            </a: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056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Comunicația serial (cu ajutorul interfeței U.S.B.) dintre platforma Arduino / Intel Galileo și mediul de simulare / testare Matlab – Simulink;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Partajarea conexiunii de la magistrala U.S.B. la rețeaua Ethernet utilizând suita de protocoale U.S.B. over I.P. (realizarea unei conexiuni de tip client – server);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Combinarea metodelor de conectare (de la placa Arduino / Intel Galileo la calculator și de la calculator la rețea), în scopul obținerii unui sistem cvasi – S.C.A.D.A. (aproape ca și S.C.A.D.A.);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microcalculatorului Raspberry Pi 3 model B cu sistem de operare Ubuntu Linux;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Scurtă prezentare a facilităților sistemului de operare Linux (ex. SSH, VNC, SFTP, PHP, APACHE, MYSQL);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Câteva exemple introductive în limbajul de programare Python – utilizarea G.P.I.O.;</a:t>
            </a: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366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Comunicația serial (cu ajutorul interfeței U.S.B.) dintre platforma Arduino / Intel Galileo și mediul de simulare / testare Matlab – Simulink;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Partajarea conexiunii de la magistrala U.S.B. la rețeaua Ethernet utilizând suita de protocoale U.S.B. over I.P. (realizarea unei conexiuni de tip client – server);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Combinarea metodelor de conectare (de la placa Arduino / Intel Galileo la calculator și de la calculator la rețea), în scopul obținerii unui sistem cvasi – S.C.A.D.A. (aproape ca și S.C.A.D.A.);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microcalculatorului Raspberry Pi 3 model B cu sistem de operare Ubuntu Linux;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Scurtă prezentare a facilităților sistemului de operare Linux (ex. SSH, VNC, SFTP, PHP, APACHE, MYSQL);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Câteva exemple introductive în limbajul de programare Python – utilizarea G.P.I.O.;</a:t>
            </a: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9921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Comunicația serial (cu ajutorul interfeței U.S.B.) dintre platforma Arduino / Intel Galileo și mediul de simulare / testare Matlab – Simulink;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Partajarea conexiunii de la magistrala U.S.B. la rețeaua Ethernet utilizând suita de protocoale U.S.B. over I.P. (realizarea unei conexiuni de tip client – server);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Combinarea metodelor de conectare (de la placa Arduino / Intel Galileo la calculator și de la calculator la rețea), în scopul obținerii unui sistem cvasi – S.C.A.D.A. (aproape ca și S.C.A.D.A.);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microcalculatorului Raspberry Pi 3 model B cu sistem de operare Ubuntu Linux;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Scurtă prezentare a facilităților sistemului de operare Linux (ex. SSH, VNC, SFTP, PHP, APACHE, MYSQL);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Câteva exemple introductive în limbajul de programare Python – utilizarea G.P.I.O.;</a:t>
            </a: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8855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Comunicația serial (cu ajutorul interfeței U.S.B.) dintre platforma Arduino / Intel Galileo și mediul de simulare / testare Matlab – Simulink;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Partajarea conexiunii de la magistrala U.S.B. la rețeaua Ethernet utilizând suita de protocoale U.S.B. over I.P. (realizarea unei conexiuni de tip client – server);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Combinarea metodelor de conectare (de la placa Arduino / Intel Galileo la calculator și de la calculator la rețea), în scopul obținerii unui sistem cvasi – S.C.A.D.A. (aproape ca și S.C.A.D.A.);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microcalculatorului Raspberry Pi 3 model B cu sistem de operare</a:t>
            </a: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Ubuntu Linux;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Scurtă prezentare a facilităților sistemului de operare Linux (ex. SSH, VNC, SFTP, PHP, APACHE, MYSQL);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Câteva exemple introductive în limbajul de programare Python – utilizarea G.P.I.O.;</a:t>
            </a: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755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" y="3937879"/>
            <a:ext cx="3893494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Comunicația serial (cu ajutorul interfeței U.S.B.) dintre platforma Arduino / Intel Galileo și mediul de simulare / testare Matlab – Simulink;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Partajarea conexiunii de la magistrala U.S.B. la rețeaua Ethernet utilizând suita de protocoale U.S.B. over I.P. (realizarea unei conexiuni de tip client – server);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Combinarea metodelor de conectare (de la placa Arduino / Intel Galileo la calculator și de la calculator la rețea), în scopul obținerii unui sistem cvasi – S.C.A.D.A. (aproape ca și S.C.A.D.A.);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microcalculatorului Raspberry Pi 3 model B cu sistem de operare Ubuntu Linux;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Scurtă prezentare a facilităților sistemului de operare Linux (ex. SSH, VNC, SFTP, PHP, APACHE, MYSQL);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Câteva exemple introductive în limbajul de programare Python – utilizarea G.P.I.O.;</a:t>
            </a: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5"/>
            <a:ext cx="4635795" cy="347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2456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10093"/>
            <a:ext cx="12192000" cy="5847907"/>
          </a:xfrm>
        </p:spPr>
        <p:txBody>
          <a:bodyPr>
            <a:normAutofit/>
          </a:bodyPr>
          <a:lstStyle/>
          <a:p>
            <a:pPr algn="l"/>
            <a:r>
              <a:rPr lang="ro-RO" sz="4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Utilizarea comenzilor de consolă / terminal:</a:t>
            </a:r>
            <a:endParaRPr lang="ro-RO" sz="2000" b="1" noProof="1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Creearea unui fișier de text gol cu extensia „.py" - Python:</a:t>
            </a:r>
          </a:p>
          <a:p>
            <a:pPr algn="l"/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o-RO" sz="28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&lt;numele_fisierului&gt;</a:t>
            </a:r>
            <a:r>
              <a:rPr lang="ro-RO" sz="28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Modificarea con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pt-BR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inutului (cu ajutorul editorului de text 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t-BR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pt-BR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ro-RO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/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o-RO" sz="28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&lt;numele_fisierului&gt;</a:t>
            </a:r>
            <a:r>
              <a:rPr lang="ro-RO" sz="28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Executarea unui fisier Python:</a:t>
            </a:r>
          </a:p>
          <a:p>
            <a:pPr lvl="1" algn="l"/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o-RO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sudo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&lt;numele_fisierului&gt;</a:t>
            </a:r>
            <a:r>
              <a:rPr lang="ro-RO" sz="28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.py</a:t>
            </a:r>
          </a:p>
          <a:p>
            <a:pPr algn="l"/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OBSERVAȚII:</a:t>
            </a:r>
          </a:p>
          <a:p>
            <a:pPr marL="514350" indent="-514350" algn="l">
              <a:buAutoNum type="arabicPeriod"/>
            </a:pP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Instrucțiunea „</a:t>
            </a:r>
            <a:r>
              <a:rPr lang="ro-RO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sudo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conferă drepturi administrative de execuție!</a:t>
            </a:r>
          </a:p>
          <a:p>
            <a:pPr marL="514350" indent="-514350" algn="l">
              <a:buAutoNum type="arabicPeriod"/>
            </a:pP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încheierea forțată a unei aplicații folosim comanda „</a:t>
            </a:r>
            <a:r>
              <a:rPr lang="ro-RO" sz="28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 + c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!</a:t>
            </a:r>
          </a:p>
          <a:p>
            <a:pPr marL="514350" indent="-514350" algn="l">
              <a:buAutoNum type="arabicPeriod"/>
            </a:pP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Indicațiile însoțite de „</a:t>
            </a:r>
            <a:r>
              <a:rPr lang="ro-RO" sz="28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b="1" noProof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o-RO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reprezintă variabile care se înlocuiesc!</a:t>
            </a:r>
          </a:p>
        </p:txBody>
      </p:sp>
    </p:spTree>
    <p:extLst>
      <p:ext uri="{BB962C8B-B14F-4D97-AF65-F5344CB8AC3E}">
        <p14:creationId xmlns:p14="http://schemas.microsoft.com/office/powerpoint/2010/main" val="1133851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1864</Words>
  <Application>Microsoft Office PowerPoint</Application>
  <PresentationFormat>Ecran lat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Temă Office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Sisteme de calcul în timp real</dc:title>
  <dc:creator>W7PCWS</dc:creator>
  <cp:lastModifiedBy>W7PCWS</cp:lastModifiedBy>
  <cp:revision>76</cp:revision>
  <dcterms:created xsi:type="dcterms:W3CDTF">2017-10-13T19:23:46Z</dcterms:created>
  <dcterms:modified xsi:type="dcterms:W3CDTF">2017-12-01T23:29:46Z</dcterms:modified>
</cp:coreProperties>
</file>